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handoutMasterIdLst>
    <p:handoutMasterId r:id="rId38"/>
  </p:handoutMasterIdLst>
  <p:sldIdLst>
    <p:sldId id="256" r:id="rId3"/>
    <p:sldId id="286" r:id="rId4"/>
    <p:sldId id="257" r:id="rId5"/>
    <p:sldId id="267" r:id="rId6"/>
    <p:sldId id="287" r:id="rId7"/>
    <p:sldId id="293" r:id="rId8"/>
    <p:sldId id="268" r:id="rId9"/>
    <p:sldId id="288" r:id="rId10"/>
    <p:sldId id="269" r:id="rId11"/>
    <p:sldId id="294" r:id="rId12"/>
    <p:sldId id="289" r:id="rId13"/>
    <p:sldId id="295" r:id="rId14"/>
    <p:sldId id="271" r:id="rId15"/>
    <p:sldId id="270" r:id="rId16"/>
    <p:sldId id="290" r:id="rId17"/>
    <p:sldId id="291" r:id="rId18"/>
    <p:sldId id="260" r:id="rId19"/>
    <p:sldId id="279" r:id="rId20"/>
    <p:sldId id="299" r:id="rId21"/>
    <p:sldId id="274" r:id="rId22"/>
    <p:sldId id="272" r:id="rId23"/>
    <p:sldId id="273" r:id="rId24"/>
    <p:sldId id="275" r:id="rId25"/>
    <p:sldId id="276" r:id="rId26"/>
    <p:sldId id="278" r:id="rId27"/>
    <p:sldId id="281" r:id="rId28"/>
    <p:sldId id="283" r:id="rId29"/>
    <p:sldId id="277" r:id="rId30"/>
    <p:sldId id="264" r:id="rId31"/>
    <p:sldId id="298" r:id="rId32"/>
    <p:sldId id="263" r:id="rId33"/>
    <p:sldId id="296" r:id="rId34"/>
    <p:sldId id="297" r:id="rId35"/>
    <p:sldId id="292" r:id="rId36"/>
    <p:sldId id="258" r:id="rId37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2F2FBD"/>
    <a:srgbClr val="9966FF"/>
    <a:srgbClr val="009ABE"/>
    <a:srgbClr val="CA0065"/>
    <a:srgbClr val="990099"/>
    <a:srgbClr val="800080"/>
    <a:srgbClr val="009DC2"/>
    <a:srgbClr val="00A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7" autoAdjust="0"/>
    <p:restoredTop sz="94660"/>
  </p:normalViewPr>
  <p:slideViewPr>
    <p:cSldViewPr>
      <p:cViewPr varScale="1">
        <p:scale>
          <a:sx n="70" d="100"/>
          <a:sy n="70" d="100"/>
        </p:scale>
        <p:origin x="13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E6FAECB-60E0-48F4-9902-4510890B81E8}" type="datetimeFigureOut">
              <a:rPr lang="en-US" smtClean="0"/>
              <a:t>4/13/2015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56868FF-761D-46B6-B658-D6A2BC6C8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36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0FFC-82FB-47F7-A3A4-883B43C8F2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57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B1FF-CD73-4D28-BCC8-D087FD3AFB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3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1847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274638"/>
            <a:ext cx="5391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43D6-E126-4139-B608-D5405F809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106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43000" y="0"/>
            <a:ext cx="8001000" cy="6858000"/>
            <a:chOff x="720" y="0"/>
            <a:chExt cx="5040" cy="4320"/>
          </a:xfrm>
        </p:grpSpPr>
        <p:pic>
          <p:nvPicPr>
            <p:cNvPr id="5" name="Picture 3" descr="bluetextur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bluetextur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0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bluetextur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bluetextur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bluetextur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0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bluetextur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0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4" descr="puzzle-b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32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2F63-6088-4EB2-AFEB-1C6E49CF79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349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F36A-FB8D-4BDD-BE64-0C6243898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98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FDBDB-69AB-4285-932A-083E5C03E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91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46CE6-9269-446C-8EDC-9202C5185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6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F81A-767F-4EB6-A67E-CA68D7A72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146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D956-B0DD-4976-AA61-8D0EE5D9C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277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50BE6-300D-406A-B9B6-E77221281D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798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BC0D3-56E1-4A7A-A3EF-CF0CED77B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25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F0ACC-2A79-4247-876E-D4E10807A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89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F6948-45E5-438C-9E75-E92F149DD0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9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E18CF-609A-432B-A3CB-3EFCE28C4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615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E4516-5FF5-42A5-B52B-5E7022FD7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3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760E6-719C-41E4-B115-92C745950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47AE1-A057-4093-AFD3-867A79057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94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F3F1A-D9B6-443B-95A5-D521A05AD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18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94DAF-584F-4BB1-94E3-F39480D2D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68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0C4E3-FB31-4655-A20B-8E4D3743C7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63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BBC81-C247-46B1-B968-8C78A529C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59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3AF3-6CEA-4168-B1EF-DAF19E705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84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143000" y="0"/>
            <a:ext cx="8001000" cy="6858000"/>
            <a:chOff x="720" y="0"/>
            <a:chExt cx="5040" cy="4320"/>
          </a:xfrm>
        </p:grpSpPr>
        <p:pic>
          <p:nvPicPr>
            <p:cNvPr id="1033" name="Picture 13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1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0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9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0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8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0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2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0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7" descr="puzzle-bk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274638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D24437-29D1-4E26-83B3-B0DA19888E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8"/>
          <p:cNvGrpSpPr>
            <a:grpSpLocks/>
          </p:cNvGrpSpPr>
          <p:nvPr/>
        </p:nvGrpSpPr>
        <p:grpSpPr bwMode="auto">
          <a:xfrm>
            <a:off x="1143000" y="0"/>
            <a:ext cx="8001000" cy="6858000"/>
            <a:chOff x="720" y="0"/>
            <a:chExt cx="5040" cy="4320"/>
          </a:xfrm>
        </p:grpSpPr>
        <p:pic>
          <p:nvPicPr>
            <p:cNvPr id="2057" name="Picture 9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0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0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1" name="Picture 13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0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4" descr="bluetexture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0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22D133-C7BF-4C7A-9B8F-0D8D5C366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6" name="Picture 7" descr="puzzle-bk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ping-your-future.org/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eronestop.org/videos/careerandclustervideos/career-and-cluster-videos.aspx" TargetMode="External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s.bls.gov/k12/html/edu_over.htm" TargetMode="External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careers.org/pdf/assess.pdf" TargetMode="External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iseek.org/careers/clusterSurvey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sc.state.ny.us/ReadySetGo/sample_career_edu.html" TargetMode="External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jobstar.org/tools/salary/sal-prof.htm" TargetMode="Externa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1.salary.com/Salary-Ranges.html" TargetMode="Externa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careers.org/" TargetMode="External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l.state.ga.us/wp/occupational_career_trends.htm" TargetMode="Externa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nycap.rr.com/cjem/ems/" TargetMode="External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wcareers.com/" TargetMode="External"/><Relationship Id="rId2" Type="http://schemas.openxmlformats.org/officeDocument/2006/relationships/audio" Target="../media/audio2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.gov/k_careers.htm" TargetMode="External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reeronestop.org/videos/careerandclustervideos/career-and-cluster-videos.aspx" TargetMode="External"/><Relationship Id="rId5" Type="http://schemas.openxmlformats.org/officeDocument/2006/relationships/hyperlink" Target="http://kids.usa.gov/" TargetMode="Externa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7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2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audio" Target="../media/audio3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eek.org/careers/clusterSurvey" TargetMode="External"/><Relationship Id="rId3" Type="http://schemas.openxmlformats.org/officeDocument/2006/relationships/hyperlink" Target="http://www.mapping-your-future.org/planning/" TargetMode="External"/><Relationship Id="rId7" Type="http://schemas.openxmlformats.org/officeDocument/2006/relationships/hyperlink" Target="http://www.lessonpaths.com/learn/i/career-exploration-for-5th-grade/paws-in-jobland" TargetMode="External"/><Relationship Id="rId2" Type="http://schemas.openxmlformats.org/officeDocument/2006/relationships/audio" Target="../media/audio3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ds.gov/k_careers.htm" TargetMode="External"/><Relationship Id="rId5" Type="http://schemas.openxmlformats.org/officeDocument/2006/relationships/hyperlink" Target="http://jobstar.org/tools/salary/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://www.careeronestop.org/videos/careerandclustervideos/career-and-cluster-videos.aspx" TargetMode="External"/><Relationship Id="rId9" Type="http://schemas.openxmlformats.org/officeDocument/2006/relationships/hyperlink" Target="http://www.glencoe.com/sec/careers/lessons/index_st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8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8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8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8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88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8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h</a:t>
            </a:r>
            <a:r>
              <a:rPr lang="en-US" altLang="en-US" sz="8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8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8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8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286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Putting the Pieces Together </a:t>
            </a:r>
          </a:p>
        </p:txBody>
      </p:sp>
      <p:pic>
        <p:nvPicPr>
          <p:cNvPr id="4100" name="Picture 4" descr="puzzle-b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6" descr="careerpuzzle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038600" y="3200400"/>
            <a:ext cx="1905000" cy="2743200"/>
          </a:xfrm>
          <a:prstGeom prst="actionButtonBlank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>
    <p:zoom/>
    <p:sndAc>
      <p:stSnd>
        <p:snd r:embed="rId2" name="gotowor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G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endParaRPr lang="en-US" altLang="en-US" sz="8000" b="1" smtClean="0">
              <a:solidFill>
                <a:srgbClr val="009A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219200" y="1670322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428750" indent="-5715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/>
              <a:t> </a:t>
            </a:r>
            <a:r>
              <a:rPr lang="en-US" altLang="en-US" sz="4000" dirty="0"/>
              <a:t>Career Goal Based on </a:t>
            </a:r>
          </a:p>
          <a:p>
            <a:pPr lvl="3" eaLnBrk="1" hangingPunct="1">
              <a:spcBef>
                <a:spcPct val="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altLang="en-US" sz="3600" dirty="0"/>
              <a:t>skills </a:t>
            </a:r>
          </a:p>
          <a:p>
            <a:pPr lvl="3" eaLnBrk="1" hangingPunct="1">
              <a:spcBef>
                <a:spcPct val="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altLang="en-US" sz="3600" dirty="0"/>
              <a:t>Interests</a:t>
            </a:r>
          </a:p>
          <a:p>
            <a:pPr lvl="3" eaLnBrk="1" hangingPunct="1">
              <a:spcBef>
                <a:spcPct val="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altLang="en-US" sz="3600" dirty="0"/>
              <a:t>career possibilities</a:t>
            </a:r>
          </a:p>
          <a:p>
            <a:pPr lvl="3" eaLnBrk="1" hangingPunct="1">
              <a:spcBef>
                <a:spcPct val="0"/>
              </a:spcBef>
              <a:spcAft>
                <a:spcPts val="1800"/>
              </a:spcAft>
              <a:buFont typeface="Courier New" pitchFamily="49" charset="0"/>
              <a:buChar char="o"/>
            </a:pPr>
            <a:r>
              <a:rPr lang="en-US" altLang="en-US" sz="3600" dirty="0"/>
              <a:t>job trends</a:t>
            </a:r>
          </a:p>
        </p:txBody>
      </p:sp>
      <p:pic>
        <p:nvPicPr>
          <p:cNvPr id="13316" name="Picture 5" descr="career-dho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75200"/>
            <a:ext cx="25241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ainedmachin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G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endParaRPr lang="en-US" altLang="en-US" sz="8000" b="1" smtClean="0">
              <a:solidFill>
                <a:srgbClr val="009A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34440" y="1981200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 smtClean="0"/>
              <a:t>Chose career 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Think strategically about steps to accomplish </a:t>
            </a:r>
            <a:r>
              <a:rPr lang="en-US" altLang="en-US" sz="3600" dirty="0" smtClean="0"/>
              <a:t>goal 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Understanding and accomplishing career goal easier with </a:t>
            </a:r>
            <a:r>
              <a:rPr lang="en-US" altLang="en-US" sz="3600" b="1" dirty="0">
                <a:hlinkClick r:id="rId3"/>
              </a:rPr>
              <a:t>career plan</a:t>
            </a:r>
            <a:endParaRPr lang="en-US" altLang="en-US" sz="3600" dirty="0"/>
          </a:p>
        </p:txBody>
      </p:sp>
      <p:pic>
        <p:nvPicPr>
          <p:cNvPr id="14340" name="Picture 4" descr="care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524500"/>
            <a:ext cx="20288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organize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dirty="0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dirty="0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8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dirty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endParaRPr lang="en-US" altLang="en-US" sz="8000" b="1" dirty="0" smtClean="0">
              <a:solidFill>
                <a:srgbClr val="009A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19200" y="2057400"/>
            <a:ext cx="792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 smtClean="0"/>
              <a:t>Determines </a:t>
            </a:r>
            <a:r>
              <a:rPr lang="en-US" altLang="en-US" sz="3600" dirty="0"/>
              <a:t>your skills and interests</a:t>
            </a:r>
          </a:p>
          <a:p>
            <a:pPr eaLnBrk="1" hangingPunct="1"/>
            <a:r>
              <a:rPr lang="en-US" altLang="en-US" sz="3600" dirty="0"/>
              <a:t>What career best suits your talents</a:t>
            </a:r>
          </a:p>
          <a:p>
            <a:pPr eaLnBrk="1" hangingPunct="1"/>
            <a:r>
              <a:rPr lang="en-US" altLang="en-US" sz="3600" dirty="0"/>
              <a:t>What skills and training you need for chosen </a:t>
            </a:r>
            <a:r>
              <a:rPr lang="en-US" altLang="en-US" sz="3600" dirty="0" smtClean="0"/>
              <a:t>career</a:t>
            </a:r>
            <a:endParaRPr lang="en-US" altLang="en-US" sz="3600" dirty="0"/>
          </a:p>
        </p:txBody>
      </p:sp>
      <p:pic>
        <p:nvPicPr>
          <p:cNvPr id="84999" name="Picture 7" descr="carpentergirl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4419600"/>
            <a:ext cx="18256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36428" y="6488668"/>
            <a:ext cx="4732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break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2057400"/>
            <a:ext cx="7315200" cy="2209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dirty="0" smtClean="0"/>
              <a:t>What types of careers fit your </a:t>
            </a:r>
          </a:p>
          <a:p>
            <a:pPr marL="0" indent="0" algn="ctr" eaLnBrk="1" hangingPunct="1">
              <a:buNone/>
            </a:pPr>
            <a:r>
              <a:rPr lang="en-US" altLang="en-US" sz="5400" b="1" dirty="0" smtClean="0"/>
              <a:t>skills and interest</a:t>
            </a:r>
            <a:r>
              <a:rPr lang="en-US" altLang="en-US" sz="3600" dirty="0" smtClean="0"/>
              <a:t>?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 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+ 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k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pic>
        <p:nvPicPr>
          <p:cNvPr id="19462" name="Picture 6" descr="hand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3736"/>
            <a:ext cx="2362200" cy="19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53400" y="6324600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Day 2</a:t>
            </a:r>
            <a:endParaRPr lang="en-US" sz="1000" dirty="0"/>
          </a:p>
        </p:txBody>
      </p:sp>
    </p:spTree>
  </p:cSld>
  <p:clrMapOvr>
    <a:masterClrMapping/>
  </p:clrMapOvr>
  <p:transition>
    <p:wipe/>
    <p:sndAc>
      <p:stSnd>
        <p:snd r:embed="rId2" name="ponder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What are your skills?</a:t>
            </a:r>
          </a:p>
          <a:p>
            <a:pPr lvl="1" eaLnBrk="1" hangingPunct="1"/>
            <a:r>
              <a:rPr lang="en-US" altLang="en-US" sz="3600" smtClean="0"/>
              <a:t>Evaluate school, volunteer, work, or leisure experiences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k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pic>
        <p:nvPicPr>
          <p:cNvPr id="58372" name="Picture 4" descr="care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3076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stofsto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315200" cy="4876800"/>
          </a:xfrm>
        </p:spPr>
        <p:txBody>
          <a:bodyPr/>
          <a:lstStyle/>
          <a:p>
            <a:pPr lvl="1" eaLnBrk="1" hangingPunct="1"/>
            <a:r>
              <a:rPr lang="en-US" altLang="en-US" sz="3600" dirty="0" smtClean="0"/>
              <a:t>Make a list of your activities (clubs, organizations to which you belonged)</a:t>
            </a:r>
          </a:p>
          <a:p>
            <a:pPr lvl="1" eaLnBrk="1" hangingPunct="1"/>
            <a:r>
              <a:rPr lang="en-US" altLang="en-US" sz="3600" dirty="0" smtClean="0"/>
              <a:t>Make a list of any volunteer work you have done (either through social, civic or religious organizations).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219200" y="0"/>
            <a:ext cx="67056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k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pic>
        <p:nvPicPr>
          <p:cNvPr id="17412" name="Picture 4" descr="CAREER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3810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ld"/>
    <p:sndAc>
      <p:stSnd>
        <p:snd r:embed="rId2" name="justthefact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2286000"/>
            <a:ext cx="7315200" cy="4572000"/>
          </a:xfrm>
        </p:spPr>
        <p:txBody>
          <a:bodyPr/>
          <a:lstStyle/>
          <a:p>
            <a:pPr lvl="1" eaLnBrk="1" hangingPunct="1"/>
            <a:r>
              <a:rPr lang="en-US" altLang="en-US" sz="3600" dirty="0" smtClean="0"/>
              <a:t>After assessing interests and skills, determine relationship between skills and interests and possible careers. </a:t>
            </a:r>
          </a:p>
          <a:p>
            <a:pPr lvl="1" eaLnBrk="1" hangingPunct="1"/>
            <a:r>
              <a:rPr lang="en-US" altLang="en-US" sz="3600" dirty="0" smtClean="0"/>
              <a:t>You may need to research </a:t>
            </a:r>
            <a:r>
              <a:rPr lang="en-US" altLang="en-US" sz="3600" b="1" dirty="0" smtClean="0">
                <a:hlinkClick r:id="rId3"/>
              </a:rPr>
              <a:t>types of careers</a:t>
            </a:r>
            <a:endParaRPr lang="en-US" altLang="en-US" sz="3600" dirty="0" smtClean="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k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pic>
        <p:nvPicPr>
          <p:cNvPr id="18436" name="Picture 4" descr="career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0"/>
            <a:ext cx="19240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/>
    <p:sndAc>
      <p:stSnd>
        <p:snd r:embed="rId2" name="idea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Any time </a:t>
            </a:r>
            <a:r>
              <a:rPr lang="en-US" altLang="en-US" smtClean="0"/>
              <a:t>is a perfect time to explore your interests seriously and to begin investigating your career choices. </a:t>
            </a: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3352800" y="2971800"/>
            <a:ext cx="3657600" cy="3476625"/>
            <a:chOff x="2112" y="1872"/>
            <a:chExt cx="2304" cy="2190"/>
          </a:xfrm>
        </p:grpSpPr>
        <p:pic>
          <p:nvPicPr>
            <p:cNvPr id="24581" name="Picture 4" descr="puzzle-aqu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872"/>
              <a:ext cx="2304" cy="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2544" y="2832"/>
              <a:ext cx="153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What are Your</a:t>
              </a:r>
            </a:p>
            <a:p>
              <a:pPr algn="ctr">
                <a:defRPr/>
              </a:pPr>
              <a:r>
                <a:rPr lang="en-US" alt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Interests?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mart-enoug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Complete an interest inventory or assessment </a:t>
            </a:r>
          </a:p>
          <a:p>
            <a:pPr eaLnBrk="1" hangingPunct="1"/>
            <a:r>
              <a:rPr lang="en-US" altLang="en-US" b="1" dirty="0" smtClean="0"/>
              <a:t>Helps determine what you like AND what you are good at  </a:t>
            </a:r>
            <a:endParaRPr lang="en-US" altLang="en-US" dirty="0" smtClean="0"/>
          </a:p>
        </p:txBody>
      </p:sp>
      <p:pic>
        <p:nvPicPr>
          <p:cNvPr id="30724" name="Picture 7" descr="puzzle-aqu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0090"/>
            <a:ext cx="3048000" cy="289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733800" y="5080841"/>
            <a:ext cx="289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Interest </a:t>
            </a:r>
          </a:p>
          <a:p>
            <a:pPr algn="ctr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Assessment</a:t>
            </a:r>
            <a:endParaRPr lang="en-US" alt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6" name="Picture 8" descr="career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565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ohgoody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48600" cy="1143000"/>
          </a:xfrm>
        </p:spPr>
        <p:txBody>
          <a:bodyPr/>
          <a:lstStyle/>
          <a:p>
            <a:r>
              <a:rPr lang="en-US" sz="2800" dirty="0" smtClean="0"/>
              <a:t>Ms. Everett’s Top Matching Career Clusters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90600"/>
            <a:ext cx="76962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10 </a:t>
            </a:r>
            <a:r>
              <a:rPr lang="en-US" sz="2400" dirty="0"/>
              <a:t>Education and Training </a:t>
            </a:r>
          </a:p>
          <a:p>
            <a:pPr marL="0" indent="0">
              <a:buNone/>
            </a:pPr>
            <a:r>
              <a:rPr lang="en-US" sz="1800" dirty="0"/>
              <a:t>Education and training workers guide and train people. As a teacher, you could influence young lives. You could also support the work of a classroom teacher as a counselor, librarian, or principal. You could coach sports activities or lead community classes.  </a:t>
            </a:r>
          </a:p>
          <a:p>
            <a:pPr marL="0" indent="0">
              <a:buNone/>
            </a:pPr>
            <a:r>
              <a:rPr lang="en-US" sz="2400" dirty="0"/>
              <a:t>9 Hospitality and Tourism </a:t>
            </a:r>
          </a:p>
          <a:p>
            <a:pPr marL="0" indent="0">
              <a:buNone/>
            </a:pPr>
            <a:r>
              <a:rPr lang="en-US" sz="1800" dirty="0"/>
              <a:t>Hospitality and tourism workers help people enjoy vacations and entertainment activities. You might work at a restaurant, resort, sports arena, theme park, museum, or hotel. For example, you might manage operations of a college cafeteria, guide high school students on a trip to Spain, or rent equipment at a recreation center</a:t>
            </a:r>
            <a:r>
              <a:rPr lang="en-US" sz="2400" dirty="0"/>
              <a:t>.  </a:t>
            </a:r>
          </a:p>
          <a:p>
            <a:pPr marL="0" indent="0">
              <a:buNone/>
            </a:pPr>
            <a:r>
              <a:rPr lang="en-US" sz="2400" dirty="0"/>
              <a:t>8 Arts, A/V Technology, and Communications </a:t>
            </a:r>
          </a:p>
          <a:p>
            <a:pPr marL="0" indent="0">
              <a:buNone/>
            </a:pPr>
            <a:r>
              <a:rPr lang="en-US" sz="1800" dirty="0"/>
              <a:t>Arts, audio/video technology, and communications workers use creativity and their talents on the job. You might work for an audience as a performer or artist. This includes painters, dancers, sculptors, actors, and singers. Or, you might work behind the scenes to make a performance successful. This includes set designers, editors, broadcast technicians, and camera operators.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390674" y="6570821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Break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596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7620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8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8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8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8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88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8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h</a:t>
            </a:r>
            <a:r>
              <a:rPr lang="en-US" altLang="en-US" sz="88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8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8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8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pic>
        <p:nvPicPr>
          <p:cNvPr id="5123" name="Picture 4" descr="puzzle-b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 descr="career-puzz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50006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276600" y="30480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Planning</a:t>
            </a:r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4572000" y="24384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Interest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5867400" y="29718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Goals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2800350" y="4191000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Skills</a:t>
            </a:r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3200400" y="5334000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Preparation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5486400" y="5486400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Education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6369050" y="41910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Salary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1"/>
            <a:ext cx="7315200" cy="1904999"/>
          </a:xfrm>
        </p:spPr>
        <p:txBody>
          <a:bodyPr/>
          <a:lstStyle/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Big or small</a:t>
            </a:r>
            <a:endParaRPr lang="en-US" altLang="en-US" dirty="0"/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Urban or rural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Conference school or not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/>
              <a:t>Degree or certificate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66800" y="228601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8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y</a:t>
            </a:r>
            <a:r>
              <a:rPr lang="en-US" altLang="en-US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 </a:t>
            </a:r>
            <a:r>
              <a:rPr lang="en-US" altLang="en-US" sz="8000" b="1" dirty="0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dirty="0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f </a:t>
            </a:r>
            <a:r>
              <a:rPr lang="en-US" altLang="en-US" sz="80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8000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h</a:t>
            </a:r>
            <a:r>
              <a:rPr lang="en-US" altLang="en-US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dirty="0" smtClean="0">
                <a:solidFill>
                  <a:srgbClr val="0086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</a:p>
        </p:txBody>
      </p:sp>
      <p:pic>
        <p:nvPicPr>
          <p:cNvPr id="62469" name="Picture 5" descr="Illustration by Scott Roberts for usnews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276600"/>
            <a:ext cx="2870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puzzle-pur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14763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puzzle-r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34000"/>
            <a:ext cx="13716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8" descr="puzzle-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0"/>
            <a:ext cx="17526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puzzle-peac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14668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0" descr="puzzle-a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13525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1" descr="puzzle-oran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13430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2" descr="puzzle-gre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724150"/>
            <a:ext cx="15017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828800" y="3124200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College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555750" y="5683250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Trade</a:t>
            </a:r>
          </a:p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School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406650" y="46482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Private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3581400" y="32766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Public</a:t>
            </a:r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6861175" y="3307556"/>
            <a:ext cx="121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Religious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7696200" y="44958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Athletics</a:t>
            </a: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6610350" y="572928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Academics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3400" y="6324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inf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219201"/>
            <a:ext cx="7620000" cy="5257799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Selecting a School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sz="1400" b="1" dirty="0" smtClean="0"/>
              <a:t>Or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en-US" b="1" dirty="0" smtClean="0"/>
              <a:t>School Selecting You</a:t>
            </a:r>
            <a:r>
              <a:rPr lang="en-US" altLang="en-US" dirty="0" smtClean="0"/>
              <a:t>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*courses in high school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*grades you make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*class rank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*results of your standardized tests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*life experiences </a:t>
            </a:r>
          </a:p>
          <a:p>
            <a:pPr marL="274320" lvl="1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A</a:t>
            </a:r>
            <a:r>
              <a:rPr lang="en-US" altLang="en-US" b="1" dirty="0" smtClean="0"/>
              <a:t>ll play a part in determining whether or not a </a:t>
            </a:r>
          </a:p>
          <a:p>
            <a:pPr marL="274320" lvl="1" indent="0" algn="ctr"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college will admit you 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066800" y="1"/>
            <a:ext cx="853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8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8000" b="1" dirty="0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dirty="0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80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endParaRPr lang="en-US" altLang="en-US" sz="8000" b="1" dirty="0" smtClean="0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pic>
        <p:nvPicPr>
          <p:cNvPr id="20484" name="Picture 6" descr="testanx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1312898" cy="189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  <p:sndAc>
      <p:stSnd>
        <p:snd r:embed="rId2" name="dayslikethi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 altLang="en-US" sz="4000" b="1" dirty="0"/>
              <a:t>D</a:t>
            </a:r>
            <a:r>
              <a:rPr lang="en-US" altLang="en-US" sz="4000" b="1" dirty="0" smtClean="0"/>
              <a:t>ifferent </a:t>
            </a:r>
            <a:r>
              <a:rPr lang="en-US" altLang="en-US" sz="4000" b="1" dirty="0"/>
              <a:t>T</a:t>
            </a:r>
            <a:r>
              <a:rPr lang="en-US" altLang="en-US" sz="4000" b="1" dirty="0" smtClean="0"/>
              <a:t>ypes of </a:t>
            </a:r>
            <a:r>
              <a:rPr lang="en-US" altLang="en-US" sz="4000" b="1" dirty="0"/>
              <a:t>S</a:t>
            </a:r>
            <a:r>
              <a:rPr lang="en-US" altLang="en-US" sz="4000" b="1" dirty="0" smtClean="0"/>
              <a:t>chools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/>
              <a:t>Certificate Program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/>
              <a:t>Vocational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/>
              <a:t>Technical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/>
              <a:t>Community college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/>
              <a:t>Colleges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/>
              <a:t>State universities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dirty="0" smtClean="0"/>
              <a:t>Universities</a:t>
            </a:r>
          </a:p>
          <a:p>
            <a:pPr marL="990600" lvl="1" indent="-533400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endParaRPr lang="en-US" altLang="en-US" sz="8000" b="1" smtClean="0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pic>
        <p:nvPicPr>
          <p:cNvPr id="21508" name="Picture 5" descr="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4790" r="7143" b="8981"/>
          <a:stretch>
            <a:fillRect/>
          </a:stretch>
        </p:blipFill>
        <p:spPr bwMode="auto">
          <a:xfrm>
            <a:off x="6400800" y="4191000"/>
            <a:ext cx="246810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trainathom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2362200"/>
          </a:xfrm>
        </p:spPr>
        <p:txBody>
          <a:bodyPr/>
          <a:lstStyle/>
          <a:p>
            <a:pPr marL="609600" indent="-609600" eaLnBrk="1" hangingPunct="1"/>
            <a:r>
              <a:rPr lang="en-US" altLang="en-US" sz="4400" smtClean="0"/>
              <a:t>What education is required for your chosen career?</a:t>
            </a:r>
            <a:r>
              <a:rPr lang="en-US" altLang="en-US" smtClean="0"/>
              <a:t> 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d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u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80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endParaRPr lang="en-US" altLang="en-US" sz="8000" b="1" smtClean="0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grpSp>
        <p:nvGrpSpPr>
          <p:cNvPr id="63495" name="Group 7"/>
          <p:cNvGrpSpPr>
            <a:grpSpLocks/>
          </p:cNvGrpSpPr>
          <p:nvPr/>
        </p:nvGrpSpPr>
        <p:grpSpPr bwMode="auto">
          <a:xfrm>
            <a:off x="3886200" y="3581400"/>
            <a:ext cx="3352800" cy="2747963"/>
            <a:chOff x="2448" y="2256"/>
            <a:chExt cx="2112" cy="1731"/>
          </a:xfrm>
        </p:grpSpPr>
        <p:pic>
          <p:nvPicPr>
            <p:cNvPr id="23557" name="Picture 5" descr="puzzle-peach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256"/>
              <a:ext cx="2112" cy="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4" name="Text Box 6"/>
            <p:cNvSpPr txBox="1">
              <a:spLocks noChangeArrowheads="1"/>
            </p:cNvSpPr>
            <p:nvPr/>
          </p:nvSpPr>
          <p:spPr bwMode="auto">
            <a:xfrm>
              <a:off x="2640" y="2784"/>
              <a:ext cx="144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Education Requirements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obisatst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y</a:t>
            </a:r>
            <a:endParaRPr lang="en-US" altLang="en-US" sz="8000" b="1" smtClean="0">
              <a:solidFill>
                <a:srgbClr val="009A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Consider salary range for career</a:t>
            </a:r>
          </a:p>
          <a:p>
            <a:pPr eaLnBrk="1" hangingPunct="1"/>
            <a:r>
              <a:rPr lang="en-US" altLang="en-US" b="1" dirty="0" smtClean="0"/>
              <a:t>Standard of Living</a:t>
            </a:r>
          </a:p>
          <a:p>
            <a:pPr eaLnBrk="1" hangingPunct="1"/>
            <a:r>
              <a:rPr lang="en-US" altLang="en-US" b="1" dirty="0" smtClean="0"/>
              <a:t>Job Satisfaction</a:t>
            </a:r>
          </a:p>
        </p:txBody>
      </p:sp>
      <p:pic>
        <p:nvPicPr>
          <p:cNvPr id="26628" name="Picture 6" descr="puzzle-blu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353853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733800" y="40386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Salary Information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over dir="rd"/>
    <p:sndAc>
      <p:stSnd>
        <p:snd r:embed="rId2" name="money-elvi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 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d</a:t>
            </a: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Georgia Careers provides information on career trends and options</a:t>
            </a:r>
            <a:endParaRPr lang="en-US" altLang="en-US" dirty="0" smtClean="0"/>
          </a:p>
        </p:txBody>
      </p:sp>
      <p:pic>
        <p:nvPicPr>
          <p:cNvPr id="27652" name="Picture 6" descr="puzzle-purp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38100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886200" y="4038600"/>
            <a:ext cx="2438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Career</a:t>
            </a:r>
          </a:p>
          <a:p>
            <a:pPr algn="ctr"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5"/>
              </a:rPr>
              <a:t>Trends</a:t>
            </a:r>
            <a:endParaRPr lang="en-US" alt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blinds dir="vert"/>
    <p:sndAc>
      <p:stSnd>
        <p:snd r:embed="rId2" name="jobrelated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J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b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 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D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endParaRPr lang="en-US" altLang="en-US" sz="7200" b="1" smtClean="0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Explore the Jobs People Do – Career One Stop/PAWS </a:t>
            </a:r>
            <a:r>
              <a:rPr lang="en-US" altLang="en-US" b="1" dirty="0" err="1" smtClean="0"/>
              <a:t>JobLand</a:t>
            </a:r>
            <a:endParaRPr lang="en-US" altLang="en-US" b="1" dirty="0" smtClean="0"/>
          </a:p>
          <a:p>
            <a:pPr eaLnBrk="1" hangingPunct="1"/>
            <a:r>
              <a:rPr lang="en-US" altLang="en-US" b="1" dirty="0"/>
              <a:t>Learn about what people do at work and how they make our world a better place.</a:t>
            </a:r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  <p:pic>
        <p:nvPicPr>
          <p:cNvPr id="34820" name="Picture 7" descr="puzzle-purp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98080"/>
            <a:ext cx="2895600" cy="255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8" descr="care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96990"/>
            <a:ext cx="16002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  <p:sndAc>
      <p:stSnd>
        <p:snd r:embed="rId2" name="beaurocrat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W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w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C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!</a:t>
            </a:r>
            <a:endParaRPr lang="en-US" altLang="en-US" sz="7200" b="1" smtClean="0">
              <a:solidFill>
                <a:srgbClr val="009A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209800"/>
            <a:ext cx="73152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See what people "on the job" say about your dream career! </a:t>
            </a:r>
          </a:p>
        </p:txBody>
      </p:sp>
      <p:pic>
        <p:nvPicPr>
          <p:cNvPr id="36868" name="Picture 6" descr="puzzle-aqu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97213"/>
            <a:ext cx="38862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5">
            <a:hlinkClick r:id="rId3"/>
          </p:cNvPr>
          <p:cNvSpPr txBox="1">
            <a:spLocks noChangeArrowheads="1"/>
          </p:cNvSpPr>
          <p:nvPr/>
        </p:nvSpPr>
        <p:spPr bwMode="auto">
          <a:xfrm>
            <a:off x="3581400" y="4343400"/>
            <a:ext cx="2895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WOW Careers!</a:t>
            </a:r>
          </a:p>
        </p:txBody>
      </p:sp>
      <p:pic>
        <p:nvPicPr>
          <p:cNvPr id="36870" name="Picture 7" descr="careers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6950"/>
            <a:ext cx="21336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2" name="yesterday2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80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h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Information on different careers</a:t>
            </a:r>
          </a:p>
          <a:p>
            <a:pPr eaLnBrk="1" hangingPunct="1"/>
            <a:r>
              <a:rPr lang="en-US" altLang="en-US" dirty="0" smtClean="0"/>
              <a:t>First </a:t>
            </a:r>
            <a:r>
              <a:rPr lang="en-US" altLang="en-US" dirty="0" err="1" smtClean="0"/>
              <a:t>Gov</a:t>
            </a:r>
            <a:r>
              <a:rPr lang="en-US" altLang="en-US" dirty="0" smtClean="0"/>
              <a:t> for Kids or Career One Stop</a:t>
            </a: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2917371" y="2773362"/>
            <a:ext cx="4024313" cy="3709987"/>
            <a:chOff x="1920" y="1983"/>
            <a:chExt cx="2535" cy="2337"/>
          </a:xfrm>
        </p:grpSpPr>
        <p:pic>
          <p:nvPicPr>
            <p:cNvPr id="25605" name="Picture 6" descr="puzzle-oran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983"/>
              <a:ext cx="2535" cy="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Text Box 5">
              <a:hlinkClick r:id="rId3"/>
            </p:cNvPr>
            <p:cNvSpPr txBox="1">
              <a:spLocks noChangeArrowheads="1"/>
            </p:cNvSpPr>
            <p:nvPr/>
          </p:nvSpPr>
          <p:spPr bwMode="auto">
            <a:xfrm>
              <a:off x="2640" y="2559"/>
              <a:ext cx="1536" cy="1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5"/>
                </a:rPr>
                <a:t>First </a:t>
              </a:r>
              <a:r>
                <a:rPr lang="en-US" altLang="en-US" sz="28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hlinkClick r:id="rId5"/>
                </a:rPr>
                <a:t>Gov</a:t>
              </a:r>
              <a:r>
                <a:rPr lang="en-US" altLang="en-US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5"/>
                </a:rPr>
                <a:t> for </a:t>
              </a:r>
              <a:r>
                <a:rPr lang="en-US" alt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5"/>
                </a:rPr>
                <a:t>Kids</a:t>
              </a:r>
              <a:endPara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</a:t>
              </a:r>
            </a:p>
            <a:p>
              <a:pPr algn="ctr">
                <a:defRPr/>
              </a:pPr>
              <a:r>
                <a:rPr lang="en-US" altLang="en-US" sz="28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hlinkClick r:id="rId6"/>
                </a:rPr>
                <a:t>Career One Stop</a:t>
              </a:r>
              <a:endParaRPr lang="en-US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cover dir="u"/>
    <p:sndAc>
      <p:stSnd>
        <p:snd r:embed="rId2" name="elementary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f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y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 </a:t>
            </a:r>
            <a:endParaRPr lang="en-US" altLang="en-US" sz="7200" b="1" smtClean="0">
              <a:solidFill>
                <a:srgbClr val="009A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800" smtClean="0"/>
              <a:t>Think about your future</a:t>
            </a:r>
          </a:p>
          <a:p>
            <a:pPr eaLnBrk="1" hangingPunct="1"/>
            <a:r>
              <a:rPr lang="en-US" altLang="en-US" sz="3800" smtClean="0"/>
              <a:t>Consider what's important to your daily life</a:t>
            </a:r>
          </a:p>
          <a:p>
            <a:pPr eaLnBrk="1" hangingPunct="1"/>
            <a:r>
              <a:rPr lang="en-US" altLang="en-US" sz="3800" smtClean="0"/>
              <a:t>A career that required travel? </a:t>
            </a:r>
          </a:p>
          <a:p>
            <a:pPr eaLnBrk="1" hangingPunct="1"/>
            <a:r>
              <a:rPr lang="en-US" altLang="en-US" sz="3800" smtClean="0"/>
              <a:t>Or weekends?</a:t>
            </a:r>
          </a:p>
          <a:p>
            <a:pPr eaLnBrk="1" hangingPunct="1"/>
            <a:r>
              <a:rPr lang="en-US" altLang="en-US" sz="3800" smtClean="0"/>
              <a:t>Or nights?</a:t>
            </a:r>
          </a:p>
          <a:p>
            <a:pPr eaLnBrk="1" hangingPunct="1"/>
            <a:r>
              <a:rPr lang="en-US" altLang="en-US" sz="3800" smtClean="0"/>
              <a:t>Is the amount of money important? </a:t>
            </a:r>
          </a:p>
        </p:txBody>
      </p:sp>
      <p:pic>
        <p:nvPicPr>
          <p:cNvPr id="37892" name="Picture 5" descr="lifestyl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EDE4"/>
              </a:clrFrom>
              <a:clrTo>
                <a:srgbClr val="FBED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8600"/>
            <a:ext cx="16002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50buck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/>
              <a:t>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smtClean="0"/>
              <a:t>What are your interest?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smtClean="0"/>
              <a:t>What do you want to be?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smtClean="0"/>
              <a:t>What are your skills?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smtClean="0"/>
              <a:t>What types of careers fit your skills and interest?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smtClean="0"/>
              <a:t>How do you prepare for the career?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g</a:t>
            </a:r>
          </a:p>
        </p:txBody>
      </p:sp>
      <p:pic>
        <p:nvPicPr>
          <p:cNvPr id="6148" name="Picture 6" descr="thinking-an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1219200"/>
            <a:ext cx="17795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572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f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y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 </a:t>
            </a:r>
            <a:endParaRPr lang="en-US" altLang="en-US" sz="7200" b="1" smtClean="0">
              <a:solidFill>
                <a:srgbClr val="009A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Job requiring moving on regular basis? </a:t>
            </a:r>
          </a:p>
          <a:p>
            <a:pPr eaLnBrk="1" hangingPunct="1"/>
            <a:r>
              <a:rPr lang="en-US" altLang="en-US" sz="4000" smtClean="0"/>
              <a:t>What hours of day—or night—will you be working?</a:t>
            </a:r>
          </a:p>
          <a:p>
            <a:pPr eaLnBrk="1" hangingPunct="1"/>
            <a:r>
              <a:rPr lang="en-US" altLang="en-US" sz="4000" smtClean="0"/>
              <a:t>Choose three or four aspects of your future lifestyle that are most important. </a:t>
            </a:r>
          </a:p>
        </p:txBody>
      </p:sp>
      <p:pic>
        <p:nvPicPr>
          <p:cNvPr id="38916" name="Picture 5" descr="m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  <p:sndAc>
      <p:stSnd>
        <p:snd r:embed="rId2" name="wayuthin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x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772400" cy="4525963"/>
          </a:xfrm>
        </p:spPr>
        <p:txBody>
          <a:bodyPr/>
          <a:lstStyle/>
          <a:p>
            <a:pPr eaLnBrk="1" hangingPunct="1"/>
            <a:r>
              <a:rPr lang="en-US" altLang="en-US" sz="4800" dirty="0" smtClean="0"/>
              <a:t>Ask adults questions about their jobs </a:t>
            </a:r>
          </a:p>
          <a:p>
            <a:pPr eaLnBrk="1" hangingPunct="1"/>
            <a:r>
              <a:rPr lang="en-US" altLang="en-US" sz="4800" dirty="0" smtClean="0"/>
              <a:t>They'll be happy you asked</a:t>
            </a:r>
            <a:r>
              <a:rPr lang="en-US" altLang="en-US" dirty="0" smtClean="0"/>
              <a:t> </a:t>
            </a:r>
          </a:p>
        </p:txBody>
      </p:sp>
      <p:pic>
        <p:nvPicPr>
          <p:cNvPr id="31748" name="Picture 4" descr="puzzle-p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46500"/>
            <a:ext cx="36576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careerwom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0413"/>
            <a:ext cx="152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53400" y="632460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4</a:t>
            </a:r>
            <a:endParaRPr lang="en-US" dirty="0"/>
          </a:p>
        </p:txBody>
      </p:sp>
    </p:spTree>
  </p:cSld>
  <p:clrMapOvr>
    <a:masterClrMapping/>
  </p:clrMapOvr>
  <p:transition>
    <p:sndAc>
      <p:stSnd>
        <p:snd r:embed="rId2" name="scifacinating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x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162800" cy="4525963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What do they enjoy most about their jobs…and </a:t>
            </a:r>
          </a:p>
          <a:p>
            <a:pPr eaLnBrk="1" hangingPunct="1"/>
            <a:r>
              <a:rPr lang="en-US" altLang="en-US" sz="4000" smtClean="0"/>
              <a:t>What they enjoy least!</a:t>
            </a:r>
          </a:p>
          <a:p>
            <a:pPr eaLnBrk="1" hangingPunct="1"/>
            <a:r>
              <a:rPr lang="en-US" altLang="en-US" sz="4000" smtClean="0"/>
              <a:t>Ask what skills someone needs to be successful in that occupation</a:t>
            </a:r>
            <a:r>
              <a:rPr lang="en-US" altLang="en-US" smtClean="0"/>
              <a:t> </a:t>
            </a:r>
          </a:p>
        </p:txBody>
      </p:sp>
      <p:pic>
        <p:nvPicPr>
          <p:cNvPr id="32772" name="Picture 4" descr="puzzle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41825"/>
            <a:ext cx="28194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secretary-bos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24413"/>
            <a:ext cx="11684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  <p:sndAc>
      <p:stSnd>
        <p:snd r:embed="rId2" name="gethang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x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p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19200"/>
            <a:ext cx="5791200" cy="4525963"/>
          </a:xfrm>
        </p:spPr>
        <p:txBody>
          <a:bodyPr/>
          <a:lstStyle/>
          <a:p>
            <a:pPr eaLnBrk="1" hangingPunct="1"/>
            <a:r>
              <a:rPr lang="en-US" altLang="en-US" sz="4400" dirty="0" smtClean="0"/>
              <a:t>Find out what high school and/or college classes are important</a:t>
            </a:r>
          </a:p>
          <a:p>
            <a:pPr eaLnBrk="1" hangingPunct="1"/>
            <a:r>
              <a:rPr lang="en-US" altLang="en-US" sz="4400" dirty="0" smtClean="0"/>
              <a:t>Ask how much education is required</a:t>
            </a:r>
          </a:p>
        </p:txBody>
      </p:sp>
      <p:pic>
        <p:nvPicPr>
          <p:cNvPr id="33796" name="Picture 4" descr="puzzle-gr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2362200"/>
            <a:ext cx="68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gradglob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15906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 descr="puzzle-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0175"/>
            <a:ext cx="685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9" descr="puzzle-pe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10" descr="puzzle-aq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7429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11" descr="puzzle-oran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41488"/>
            <a:ext cx="60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Pomp and Circumstance1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9940" name="Picture 4" descr="careerpuzz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5246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143000" y="0"/>
            <a:ext cx="1600200" cy="6858000"/>
          </a:xfrm>
          <a:prstGeom prst="rect">
            <a:avLst/>
          </a:prstGeom>
          <a:solidFill>
            <a:srgbClr val="00A0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924800" y="0"/>
            <a:ext cx="1219200" cy="6858000"/>
          </a:xfrm>
          <a:prstGeom prst="rect">
            <a:avLst/>
          </a:prstGeom>
          <a:solidFill>
            <a:srgbClr val="009D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WordArt 7"/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7467600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Put the pieces together.</a:t>
            </a:r>
          </a:p>
        </p:txBody>
      </p:sp>
    </p:spTree>
  </p:cSld>
  <p:clrMapOvr>
    <a:masterClrMapping/>
  </p:clrMapOvr>
  <p:transition>
    <p:sndAc>
      <p:stSnd>
        <p:snd r:embed="rId2" name="broadcast_conclud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76200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72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72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u</a:t>
            </a:r>
            <a:r>
              <a:rPr lang="en-US" altLang="en-US" sz="72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72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72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72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endParaRPr lang="en-US" altLang="en-US" sz="7200" b="1" smtClean="0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990600"/>
            <a:ext cx="7315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These Internet sites can provide career information and were used in this presentation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B0F0"/>
                </a:solidFill>
                <a:hlinkClick r:id="rId3"/>
              </a:rPr>
              <a:t>Career Plan</a:t>
            </a:r>
            <a:endParaRPr lang="en-US" altLang="en-US" sz="24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B0F0"/>
                </a:solidFill>
                <a:hlinkClick r:id="rId4"/>
              </a:rPr>
              <a:t>Types of Careers</a:t>
            </a:r>
            <a:endParaRPr lang="en-US" altLang="en-US" sz="24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B0F0"/>
                </a:solidFill>
                <a:hlinkClick r:id="rId5"/>
              </a:rPr>
              <a:t>Job Star Central</a:t>
            </a:r>
            <a:endParaRPr lang="en-US" altLang="en-US" sz="24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B0F0"/>
                </a:solidFill>
                <a:hlinkClick r:id="rId6"/>
              </a:rPr>
              <a:t>First </a:t>
            </a:r>
            <a:r>
              <a:rPr lang="en-US" altLang="en-US" sz="2400" b="1" dirty="0" err="1" smtClean="0">
                <a:solidFill>
                  <a:srgbClr val="00B0F0"/>
                </a:solidFill>
                <a:hlinkClick r:id="rId6"/>
              </a:rPr>
              <a:t>Gov</a:t>
            </a:r>
            <a:r>
              <a:rPr lang="en-US" altLang="en-US" sz="2400" b="1" dirty="0" smtClean="0">
                <a:solidFill>
                  <a:srgbClr val="00B0F0"/>
                </a:solidFill>
                <a:hlinkClick r:id="rId6"/>
              </a:rPr>
              <a:t> for Kids</a:t>
            </a:r>
            <a:endParaRPr lang="en-US" altLang="en-US" sz="24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B0F0"/>
                </a:solidFill>
              </a:rPr>
              <a:t>Career One Stop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B0F0"/>
                </a:solidFill>
                <a:hlinkClick r:id="rId7"/>
              </a:rPr>
              <a:t>What Do They Do?</a:t>
            </a:r>
            <a:endParaRPr lang="en-US" altLang="en-US" sz="2400" b="1" dirty="0" smtClean="0">
              <a:solidFill>
                <a:srgbClr val="00B0F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00B0F0"/>
                </a:solidFill>
                <a:hlinkClick r:id="rId8"/>
              </a:rPr>
              <a:t>I</a:t>
            </a:r>
            <a:r>
              <a:rPr lang="en-US" altLang="en-US" sz="2400" b="1" dirty="0" smtClean="0">
                <a:solidFill>
                  <a:srgbClr val="00B0F0"/>
                </a:solidFill>
                <a:hlinkClick r:id="rId8"/>
              </a:rPr>
              <a:t>nterest Assessment</a:t>
            </a:r>
            <a:r>
              <a:rPr lang="en-US" altLang="en-US" sz="2400" b="1" dirty="0" smtClean="0">
                <a:solidFill>
                  <a:srgbClr val="00B0F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b="1" dirty="0" smtClean="0">
                <a:solidFill>
                  <a:srgbClr val="00B0F0"/>
                </a:solidFill>
                <a:hlinkClick r:id="rId9"/>
              </a:rPr>
              <a:t>Career Education</a:t>
            </a:r>
            <a:endParaRPr lang="en-US" altLang="en-US" sz="2400" b="1" dirty="0" smtClean="0">
              <a:solidFill>
                <a:srgbClr val="00B0F0"/>
              </a:solidFill>
            </a:endParaRPr>
          </a:p>
        </p:txBody>
      </p:sp>
      <p:pic>
        <p:nvPicPr>
          <p:cNvPr id="40964" name="Picture 4" descr="career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673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foundnet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772400" cy="2514600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What are your interests?</a:t>
            </a:r>
          </a:p>
          <a:p>
            <a:pPr lvl="1" eaLnBrk="1" hangingPunct="1"/>
            <a:r>
              <a:rPr lang="en-US" altLang="en-US" sz="4000" smtClean="0"/>
              <a:t>What do you like to do? </a:t>
            </a:r>
          </a:p>
          <a:p>
            <a:pPr lvl="1" eaLnBrk="1" hangingPunct="1"/>
            <a:r>
              <a:rPr lang="en-US" altLang="en-US" sz="4000" smtClean="0"/>
              <a:t>What experiences have you enjoyed? </a:t>
            </a:r>
          </a:p>
          <a:p>
            <a:pPr lvl="1" eaLnBrk="1" hangingPunct="1"/>
            <a:r>
              <a:rPr lang="en-US" altLang="en-US" sz="4000" smtClean="0"/>
              <a:t>What kind of school, religious, social, or sports activities do you like?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066800" y="762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</a:p>
        </p:txBody>
      </p:sp>
      <p:pic>
        <p:nvPicPr>
          <p:cNvPr id="7172" name="Picture 4" descr="puzzl-p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0"/>
            <a:ext cx="20574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7772400" cy="49530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5000" dirty="0" smtClean="0"/>
          </a:p>
          <a:p>
            <a:pPr marL="0" indent="0" eaLnBrk="1" hangingPunct="1">
              <a:buNone/>
            </a:pPr>
            <a:r>
              <a:rPr lang="en-US" altLang="en-US" sz="5000" dirty="0" smtClean="0"/>
              <a:t>Make a list of 10 activities you have enjoyed doing</a:t>
            </a:r>
            <a:endParaRPr lang="en-US" altLang="en-US" sz="4600" dirty="0" smtClean="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066800" y="762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</a:p>
        </p:txBody>
      </p:sp>
      <p:pic>
        <p:nvPicPr>
          <p:cNvPr id="8196" name="Picture 4" descr="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738"/>
            <a:ext cx="177165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2" name="road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295400"/>
            <a:ext cx="7772400" cy="4953000"/>
          </a:xfrm>
        </p:spPr>
        <p:txBody>
          <a:bodyPr/>
          <a:lstStyle/>
          <a:p>
            <a:pPr lvl="1" eaLnBrk="1" hangingPunct="1"/>
            <a:r>
              <a:rPr lang="en-US" altLang="en-US" sz="4200" dirty="0" smtClean="0"/>
              <a:t>Evaluate interests</a:t>
            </a:r>
          </a:p>
          <a:p>
            <a:pPr lvl="1" eaLnBrk="1" hangingPunct="1"/>
            <a:r>
              <a:rPr lang="en-US" altLang="en-US" sz="4200" dirty="0" smtClean="0"/>
              <a:t>What you liked about the activities</a:t>
            </a:r>
          </a:p>
          <a:p>
            <a:pPr lvl="1" eaLnBrk="1" hangingPunct="1"/>
            <a:r>
              <a:rPr lang="en-US" altLang="en-US" sz="4200" dirty="0" smtClean="0"/>
              <a:t>What challenges did the activities offer</a:t>
            </a:r>
          </a:p>
          <a:p>
            <a:pPr lvl="1" eaLnBrk="1" hangingPunct="1"/>
            <a:r>
              <a:rPr lang="en-US" altLang="en-US" sz="4200" dirty="0" smtClean="0"/>
              <a:t>What skills do you need to continue in those activities</a:t>
            </a:r>
          </a:p>
          <a:p>
            <a:pPr eaLnBrk="1" hangingPunct="1">
              <a:buFontTx/>
              <a:buNone/>
            </a:pPr>
            <a:endParaRPr lang="en-US" altLang="en-US" sz="4200" dirty="0" smtClean="0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066800" y="762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I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n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99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s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t</a:t>
            </a:r>
          </a:p>
        </p:txBody>
      </p:sp>
      <p:pic>
        <p:nvPicPr>
          <p:cNvPr id="9220" name="Picture 6" descr="ponder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  <p:sndAc>
      <p:stSnd>
        <p:snd r:embed="rId2" name="interesting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o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0"/>
            <a:ext cx="1838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b="1" dirty="0" smtClean="0"/>
              <a:t>What is </a:t>
            </a:r>
            <a:r>
              <a:rPr lang="en-US" altLang="en-US" sz="4000" b="1" dirty="0"/>
              <a:t>a</a:t>
            </a:r>
            <a:r>
              <a:rPr lang="en-US" altLang="en-US" sz="4000" b="1" dirty="0" smtClean="0"/>
              <a:t> Career Goal?</a:t>
            </a:r>
            <a:endParaRPr lang="en-US" altLang="en-US" sz="4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helps you focus on what you want to do for a living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can be a specific job you want to do -- such as doctor or teacher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dirty="0" smtClean="0"/>
              <a:t>or can be a particular field you want to work in, such as medicine or education</a:t>
            </a:r>
            <a:endParaRPr lang="en-US" altLang="en-US" dirty="0" smtClean="0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1000" y="762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G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endParaRPr lang="en-US" altLang="en-US" sz="8000" b="1" smtClean="0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</p:spTree>
  </p:cSld>
  <p:clrMapOvr>
    <a:masterClrMapping/>
  </p:clrMapOvr>
  <p:transition>
    <p:cover dir="u"/>
    <p:sndAc>
      <p:stSnd>
        <p:snd r:embed="rId2" name="dentist2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5200" cy="41148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What is your Career Goal?</a:t>
            </a:r>
          </a:p>
          <a:p>
            <a:pPr marL="0" indent="0" eaLnBrk="1" hangingPunct="1">
              <a:buNone/>
            </a:pPr>
            <a:endParaRPr lang="en-US" altLang="en-US" sz="2000" dirty="0" smtClean="0"/>
          </a:p>
          <a:p>
            <a:pPr marL="0" lvl="1" indent="0"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/>
              <a:t>	</a:t>
            </a:r>
            <a:r>
              <a:rPr lang="en-US" altLang="en-US" sz="4000" dirty="0" smtClean="0"/>
              <a:t>-Don’t limit your future</a:t>
            </a:r>
          </a:p>
          <a:p>
            <a:pPr marL="0" lvl="1" indent="0" eaLnBrk="1" hangingPunct="1">
              <a:spcBef>
                <a:spcPts val="0"/>
              </a:spcBef>
              <a:buFontTx/>
              <a:buNone/>
            </a:pPr>
            <a:endParaRPr lang="en-US" altLang="en-US" sz="2000" dirty="0" smtClean="0"/>
          </a:p>
          <a:p>
            <a:pPr marL="0" lvl="1" indent="0" eaLnBrk="1" hangingPunct="1">
              <a:spcBef>
                <a:spcPts val="0"/>
              </a:spcBef>
              <a:buFontTx/>
              <a:buNone/>
            </a:pPr>
            <a:r>
              <a:rPr lang="en-US" altLang="en-US" sz="4000" dirty="0"/>
              <a:t>	</a:t>
            </a:r>
            <a:r>
              <a:rPr lang="en-US" altLang="en-US" sz="4000" dirty="0" smtClean="0"/>
              <a:t>-Career goal helps discover </a:t>
            </a:r>
            <a:r>
              <a:rPr lang="en-US" altLang="en-US" sz="4000" dirty="0"/>
              <a:t>	</a:t>
            </a:r>
            <a:r>
              <a:rPr lang="en-US" altLang="en-US" sz="4000" dirty="0" smtClean="0"/>
              <a:t>possibilities you wouldn't 	have thought of otherwise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G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endParaRPr lang="en-US" altLang="en-US" sz="8000" b="1" smtClean="0">
              <a:solidFill>
                <a:srgbClr val="CA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pic>
        <p:nvPicPr>
          <p:cNvPr id="11268" name="Picture 4" descr="go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2" name="likeide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066800" y="228600"/>
            <a:ext cx="8534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C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e</a:t>
            </a:r>
            <a:r>
              <a:rPr lang="en-US" altLang="en-US" sz="8000" b="1" smtClean="0">
                <a:solidFill>
                  <a:srgbClr val="009A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r</a:t>
            </a:r>
            <a:r>
              <a:rPr lang="en-US" altLang="en-US" sz="8000" b="1" smtClean="0">
                <a:solidFill>
                  <a:srgbClr val="CA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 </a:t>
            </a:r>
            <a:r>
              <a:rPr lang="en-US" altLang="en-US" sz="8000" b="1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G</a:t>
            </a:r>
            <a:r>
              <a:rPr lang="en-US" altLang="en-US" sz="8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o</a:t>
            </a:r>
            <a:r>
              <a:rPr lang="en-US" altLang="en-US" sz="8000" b="1" smtClean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a</a:t>
            </a:r>
            <a:r>
              <a:rPr lang="en-US" altLang="en-US" sz="8000" b="1" smtClean="0">
                <a:solidFill>
                  <a:srgbClr val="CA00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orte" pitchFamily="66" charset="0"/>
              </a:rPr>
              <a:t>l</a:t>
            </a:r>
            <a:endParaRPr lang="en-US" altLang="en-US" sz="8000" b="1" smtClean="0">
              <a:solidFill>
                <a:srgbClr val="009AB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orte" pitchFamily="66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36617" y="1905000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5400" b="1" dirty="0" smtClean="0"/>
              <a:t> </a:t>
            </a:r>
            <a:r>
              <a:rPr lang="en-US" altLang="en-US" sz="4400" b="1" dirty="0" smtClean="0"/>
              <a:t>Why have Career Goal?</a:t>
            </a:r>
            <a:r>
              <a:rPr lang="en-US" altLang="en-US" sz="4400" dirty="0" smtClean="0"/>
              <a:t> </a:t>
            </a:r>
          </a:p>
          <a:p>
            <a:pPr lvl="1" indent="0">
              <a:spcBef>
                <a:spcPts val="0"/>
              </a:spcBef>
              <a:buFontTx/>
              <a:buNone/>
              <a:defRPr/>
            </a:pPr>
            <a:r>
              <a:rPr lang="en-US" altLang="en-US" sz="4000" dirty="0" smtClean="0"/>
              <a:t>To guide you into doing what you </a:t>
            </a:r>
            <a:r>
              <a:rPr lang="en-US" altLang="en-US" sz="4000" i="1" u="sng" dirty="0" smtClean="0"/>
              <a:t>want</a:t>
            </a:r>
            <a:r>
              <a:rPr lang="en-US" altLang="en-US" sz="4000" dirty="0" smtClean="0"/>
              <a:t> with your life – rather than just </a:t>
            </a:r>
            <a:r>
              <a:rPr lang="en-US" altLang="en-US" sz="4000" i="1" dirty="0" smtClean="0"/>
              <a:t>drifting</a:t>
            </a:r>
            <a:r>
              <a:rPr lang="en-US" altLang="en-US" sz="4000" dirty="0" smtClean="0"/>
              <a:t> into a job</a:t>
            </a:r>
          </a:p>
          <a:p>
            <a:pPr lvl="1">
              <a:buFontTx/>
              <a:buNone/>
              <a:defRPr/>
            </a:pPr>
            <a:endParaRPr lang="en-US" altLang="en-US" sz="4000" dirty="0" smtClean="0"/>
          </a:p>
        </p:txBody>
      </p:sp>
      <p:pic>
        <p:nvPicPr>
          <p:cNvPr id="12292" name="Picture 6" descr="ponder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20574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a-liv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</TotalTime>
  <Words>928</Words>
  <Application>Microsoft Office PowerPoint</Application>
  <PresentationFormat>On-screen Show (4:3)</PresentationFormat>
  <Paragraphs>181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Courier New</vt:lpstr>
      <vt:lpstr>Forte</vt:lpstr>
      <vt:lpstr>Default Design</vt:lpstr>
      <vt:lpstr>Custom Design</vt:lpstr>
      <vt:lpstr>Career Choices</vt:lpstr>
      <vt:lpstr>Career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Interests</vt:lpstr>
      <vt:lpstr>Interest</vt:lpstr>
      <vt:lpstr>Ms. Everett’s Top Matching Career Clusters</vt:lpstr>
      <vt:lpstr>PowerPoint Presentation</vt:lpstr>
      <vt:lpstr>PowerPoint Presentation</vt:lpstr>
      <vt:lpstr>PowerPoint Presentation</vt:lpstr>
      <vt:lpstr>PowerPoint Presentation</vt:lpstr>
      <vt:lpstr>Salary</vt:lpstr>
      <vt:lpstr>Career Trends</vt:lpstr>
      <vt:lpstr>Jobs People Do</vt:lpstr>
      <vt:lpstr>Wow Careers!</vt:lpstr>
      <vt:lpstr>Career Choices</vt:lpstr>
      <vt:lpstr>Lifestyle </vt:lpstr>
      <vt:lpstr>Lifestyle </vt:lpstr>
      <vt:lpstr>Explore </vt:lpstr>
      <vt:lpstr>Explore </vt:lpstr>
      <vt:lpstr>Explore </vt:lpstr>
      <vt:lpstr>PowerPoint Presentation</vt:lpstr>
      <vt:lpstr>Resources</vt:lpstr>
    </vt:vector>
  </TitlesOfParts>
  <Company>Jefferson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Choices</dc:title>
  <dc:creator>Jefferson County Schools</dc:creator>
  <cp:lastModifiedBy>Lilly, Lauren</cp:lastModifiedBy>
  <cp:revision>52</cp:revision>
  <cp:lastPrinted>2014-04-02T19:52:44Z</cp:lastPrinted>
  <dcterms:created xsi:type="dcterms:W3CDTF">2002-02-16T18:59:27Z</dcterms:created>
  <dcterms:modified xsi:type="dcterms:W3CDTF">2015-04-13T11:11:31Z</dcterms:modified>
</cp:coreProperties>
</file>