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74" r:id="rId8"/>
    <p:sldId id="276" r:id="rId9"/>
    <p:sldId id="261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9" r:id="rId22"/>
    <p:sldId id="280" r:id="rId23"/>
    <p:sldId id="281" r:id="rId24"/>
    <p:sldId id="271" r:id="rId25"/>
    <p:sldId id="272" r:id="rId26"/>
    <p:sldId id="273" r:id="rId27"/>
    <p:sldId id="282" r:id="rId28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18317E-A2A8-4B17-BEAD-1C5E2AB8AD7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D60688-A1C1-47C4-85E0-8552C2EB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10</a:t>
            </a:r>
            <a:br>
              <a:rPr lang="en-US" dirty="0" smtClean="0"/>
            </a:br>
            <a:r>
              <a:rPr lang="en-US" dirty="0" smtClean="0"/>
              <a:t>Lesson 1: A Growing Economy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Government in the 1920s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Presidents in the 1920s: Warren G. Harding, Calvin Coolidge, and Herbert Hoover—each a republican and encourages strong economic growth</a:t>
            </a:r>
          </a:p>
          <a:p>
            <a:pPr lvl="0"/>
            <a:r>
              <a:rPr lang="en-US" b="1" dirty="0" smtClean="0"/>
              <a:t>Coolidge—</a:t>
            </a:r>
            <a:r>
              <a:rPr lang="en-US" dirty="0" smtClean="0"/>
              <a:t>had the government take in more money than it spent and cut taxes</a:t>
            </a:r>
          </a:p>
          <a:p>
            <a:pPr lvl="0"/>
            <a:r>
              <a:rPr lang="en-US" b="1" dirty="0" smtClean="0"/>
              <a:t>Hoover—</a:t>
            </a:r>
            <a:r>
              <a:rPr lang="en-US" dirty="0" smtClean="0"/>
              <a:t>didn’t change much, believed growth came from the hard work of the people</a:t>
            </a:r>
          </a:p>
          <a:p>
            <a:endParaRPr lang="en-US" dirty="0"/>
          </a:p>
        </p:txBody>
      </p:sp>
      <p:pic>
        <p:nvPicPr>
          <p:cNvPr id="12290" name="Picture 2" descr="http://t0.gstatic.com/images?q=tbn:ANd9GcT5lcE03hiDLIUbhXoYqxafjktCv04rHkBjVcfJXFSEYQ64qz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24400"/>
            <a:ext cx="2847975" cy="1609726"/>
          </a:xfrm>
          <a:prstGeom prst="rect">
            <a:avLst/>
          </a:prstGeom>
          <a:noFill/>
        </p:spPr>
      </p:pic>
      <p:pic>
        <p:nvPicPr>
          <p:cNvPr id="12292" name="Picture 4" descr="http://t1.gstatic.com/images?q=tbn:ANd9GcTrak-YYxLohSw9dG8qMpmlh0_7MyAMXHwvQNHu13K0G2WzkmM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724400"/>
            <a:ext cx="2847975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10</a:t>
            </a:r>
            <a:br>
              <a:rPr lang="en-US" smtClean="0"/>
            </a:br>
            <a:r>
              <a:rPr lang="en-US" smtClean="0"/>
              <a:t>Lesson </a:t>
            </a:r>
            <a:r>
              <a:rPr lang="en-US" dirty="0" smtClean="0"/>
              <a:t>2: The Roaring Twenties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Changes Peoples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People began moving from farms to cities to make money working in factories</a:t>
            </a:r>
          </a:p>
          <a:p>
            <a:pPr lvl="0"/>
            <a:r>
              <a:rPr lang="en-US" dirty="0" smtClean="0"/>
              <a:t>The number of cars doubled from 1920 to 1929</a:t>
            </a:r>
          </a:p>
          <a:p>
            <a:endParaRPr lang="en-US" dirty="0"/>
          </a:p>
        </p:txBody>
      </p:sp>
      <p:pic>
        <p:nvPicPr>
          <p:cNvPr id="10242" name="Picture 2" descr="http://t3.gstatic.com/images?q=tbn:ANd9GcQHyppSgkpgMLa21Q0l1aUtFWC2eqWExUyJF_okRxEgvNCrb25w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4572000" cy="341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Cars allowed people to travel longer distances</a:t>
            </a:r>
          </a:p>
          <a:p>
            <a:pPr lvl="0"/>
            <a:r>
              <a:rPr lang="en-US" dirty="0" smtClean="0"/>
              <a:t>People could travel, drive to bigger towns for supplies, and allowed for roads to be paved—created gas stations, billboards, and motels</a:t>
            </a:r>
          </a:p>
          <a:p>
            <a:pPr lvl="0"/>
            <a:r>
              <a:rPr lang="en-US" dirty="0" smtClean="0"/>
              <a:t>Electricity changed life at home, electric appliances made household chores easier</a:t>
            </a:r>
          </a:p>
          <a:p>
            <a:endParaRPr lang="en-US" dirty="0"/>
          </a:p>
        </p:txBody>
      </p:sp>
      <p:pic>
        <p:nvPicPr>
          <p:cNvPr id="9218" name="Picture 2" descr="http://www.thehenryford.org/exhibits/smartfun/modelt/ti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962400"/>
            <a:ext cx="4095750" cy="256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Known as the Roaring Twenties—things were moving forward quickly</a:t>
            </a:r>
          </a:p>
          <a:p>
            <a:pPr lvl="0"/>
            <a:r>
              <a:rPr lang="en-US" dirty="0" smtClean="0"/>
              <a:t>Women were playing sports, going to college, working, driving cars, flying airplanes</a:t>
            </a:r>
          </a:p>
          <a:p>
            <a:pPr lvl="0"/>
            <a:r>
              <a:rPr lang="en-US" dirty="0" smtClean="0"/>
              <a:t>The </a:t>
            </a: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r>
              <a:rPr lang="en-US" dirty="0" smtClean="0"/>
              <a:t> was ratified—allowing women the right to vote</a:t>
            </a:r>
          </a:p>
          <a:p>
            <a:endParaRPr lang="en-US" dirty="0"/>
          </a:p>
        </p:txBody>
      </p:sp>
      <p:pic>
        <p:nvPicPr>
          <p:cNvPr id="8194" name="Picture 2" descr="http://t2.gstatic.com/images?q=tbn:ANd9GcSMMsT6L6ZCIbnLBOITxsG_esiEYw_6VihDOyMLxPWEleoHQ7PK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1819275" cy="2505076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T-w24ky9pi_UzI5STMJHcQtN97S8qtuhNvo3PoQA5fOIXKUobU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1902542" cy="2457451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SilhN6PnUYM-XKIVVEOUVtl90Rdn4AMe4XXX-Qx5j0BXPRfsFJ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Jazz became popular—a style of music that uses a lot of improvisation, they decided what they were playing as they played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www.d.umn.edu/cla/faculty/tbacig/studproj/is3099/jazzcult/20sjazz/Armstrong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067050" cy="3810000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QSaqzz-BTsdAnwuHc33hEh7FSmYuRY_W8k18YMee_id_cO2tjw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67000"/>
            <a:ext cx="478135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Louis Armstrong</a:t>
            </a:r>
            <a:r>
              <a:rPr lang="en-US" dirty="0" smtClean="0"/>
              <a:t>—a singer and trumpeter—helped in creating the </a:t>
            </a:r>
            <a:r>
              <a:rPr lang="en-US" b="1" dirty="0" smtClean="0"/>
              <a:t>Jazz Age</a:t>
            </a:r>
            <a:endParaRPr lang="en-US" dirty="0" smtClean="0"/>
          </a:p>
          <a:p>
            <a:pPr lvl="0"/>
            <a:r>
              <a:rPr lang="en-US" dirty="0" smtClean="0"/>
              <a:t>African Americans helped bring this about—Harlem, NY was especially known for this style of music</a:t>
            </a:r>
          </a:p>
          <a:p>
            <a:pPr lvl="0"/>
            <a:r>
              <a:rPr lang="en-US" b="1" dirty="0" smtClean="0"/>
              <a:t>Langston Hughes</a:t>
            </a:r>
            <a:r>
              <a:rPr lang="en-US" dirty="0" smtClean="0"/>
              <a:t> was a famous poet during this time (the </a:t>
            </a:r>
            <a:r>
              <a:rPr lang="en-US" b="1" dirty="0" smtClean="0"/>
              <a:t>Harlem Renaissance— </a:t>
            </a:r>
            <a:r>
              <a:rPr lang="en-US" dirty="0" smtClean="0"/>
              <a:t>was a time when there is new interest in art, literature, music, and learning)</a:t>
            </a:r>
          </a:p>
          <a:p>
            <a:endParaRPr lang="en-US" dirty="0"/>
          </a:p>
        </p:txBody>
      </p:sp>
      <p:pic>
        <p:nvPicPr>
          <p:cNvPr id="6146" name="Picture 2" descr="http://t2.gstatic.com/images?q=tbn:ANd9GcQ1myHf1uycGHqM4P8sXNcsMQEDs63c2jGN7_EprlM3Mjg924ff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2343150" cy="1952625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ANd9GcR1J21JnRIR1UCER2rq5HgcPixtdWwGecUL3SWKMAVz9wa2db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95800"/>
            <a:ext cx="2419350" cy="1885950"/>
          </a:xfrm>
          <a:prstGeom prst="rect">
            <a:avLst/>
          </a:prstGeom>
          <a:noFill/>
        </p:spPr>
      </p:pic>
      <p:pic>
        <p:nvPicPr>
          <p:cNvPr id="6150" name="Picture 6" descr="http://t0.gstatic.com/images?q=tbn:ANd9GcRe5uET-wnFXeHtg9p10g8gj2_Oy_EUcFWHBHHAo3yCnEZyk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Kinds of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first Radio </a:t>
            </a:r>
            <a:r>
              <a:rPr lang="en-US" b="1" dirty="0" smtClean="0"/>
              <a:t>broadcast—</a:t>
            </a:r>
            <a:r>
              <a:rPr lang="en-US" dirty="0" smtClean="0"/>
              <a:t>a program sent out over radio or television station—was in 1920</a:t>
            </a:r>
          </a:p>
          <a:p>
            <a:pPr lvl="0"/>
            <a:r>
              <a:rPr lang="en-US" dirty="0" smtClean="0"/>
              <a:t>Station KDKA reported </a:t>
            </a:r>
            <a:r>
              <a:rPr lang="en-US" b="1" dirty="0" smtClean="0"/>
              <a:t>Warren Harding </a:t>
            </a:r>
            <a:r>
              <a:rPr lang="en-US" dirty="0" smtClean="0"/>
              <a:t> was elected president</a:t>
            </a:r>
          </a:p>
          <a:p>
            <a:pPr lvl="0"/>
            <a:r>
              <a:rPr lang="en-US" dirty="0" smtClean="0"/>
              <a:t>Families gathered to listen to music, comedy shows, news reports,  mystery stories, and commercials</a:t>
            </a:r>
          </a:p>
          <a:p>
            <a:endParaRPr lang="en-US" dirty="0"/>
          </a:p>
        </p:txBody>
      </p:sp>
      <p:pic>
        <p:nvPicPr>
          <p:cNvPr id="5122" name="Picture 2" descr="http://t3.gstatic.com/images?q=tbn:ANd9GcSTzuof1jgMYbx_oINImAClFOKjgXcqpIcRVxcoZcqRaEaW-h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114800"/>
            <a:ext cx="3793067" cy="2438400"/>
          </a:xfrm>
          <a:prstGeom prst="rect">
            <a:avLst/>
          </a:prstGeom>
          <a:noFill/>
        </p:spPr>
      </p:pic>
      <p:pic>
        <p:nvPicPr>
          <p:cNvPr id="5124" name="Picture 4" descr="http://mrvarney.editme.com/files/Roaring-Twenties-Podcast-Project/1920s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3924300" cy="2527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Kinds of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People were able to hear sports broadcasts of: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Babe Ruth—</a:t>
            </a:r>
            <a:r>
              <a:rPr lang="en-US" dirty="0" smtClean="0"/>
              <a:t>he was the first baseball player to hit 60 home runs in a season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Jack Dempsey</a:t>
            </a:r>
            <a:r>
              <a:rPr lang="en-US" dirty="0" smtClean="0"/>
              <a:t>—who fought fearlessly in the boxing ring</a:t>
            </a:r>
          </a:p>
          <a:p>
            <a:pPr lvl="1"/>
            <a:r>
              <a:rPr lang="en-US" b="1" dirty="0" smtClean="0"/>
              <a:t>Helen Wills Moody</a:t>
            </a:r>
            <a:r>
              <a:rPr lang="en-US" dirty="0" smtClean="0"/>
              <a:t>—a famous tennis player, winning her first tournament at 17 years of age</a:t>
            </a:r>
          </a:p>
          <a:p>
            <a:pPr lvl="0"/>
            <a:r>
              <a:rPr lang="en-US" sz="2800" dirty="0" smtClean="0"/>
              <a:t>Hollywood also created over 700 films—at first they were silent, in 1927 there was sound</a:t>
            </a:r>
          </a:p>
          <a:p>
            <a:endParaRPr lang="en-US" dirty="0"/>
          </a:p>
        </p:txBody>
      </p:sp>
      <p:sp>
        <p:nvSpPr>
          <p:cNvPr id="4098" name="AutoShape 2" descr="data:image/jpeg;base64,/9j/4AAQSkZJRgABAQAAAQABAAD/2wCEAAkGBhQSERUUExQWFRUWGRgaGBgXFRgXGBccFxcYHRgXHBcYHCYgFx0kGhUUHy8gIycpLCwsFx8xNTAqNSYrLCkBCQoKBQUFDQUFDSkYEhgpKSkpKSkpKSkpKSkpKSkpKSkpKSkpKSkpKSkpKSkpKSkpKSkpKSkpKSkpKSkpKSkpKf/AABEIAOEA4QMBIgACEQEDEQH/xAAcAAAABwEBAAAAAAAAAAAAAAAAAgMEBQYHAQj/xABHEAACAAMFBAYGBwYDCQEAAAABAgADEQQFEiExBkFRcRMiYYGRoQcycrGywRQjM0JS0fBic4KiwuEVNJIIFiQ1Q1ODw/Gk/8QAFAEBAAAAAAAAAAAAAAAAAAAAAP/EABQRAQAAAAAAAAAAAAAAAAAAAAD/2gAMAwEAAhEDEQA/AMsUQaIX6S3GOGc3EwEvNYUOcRcp84SJPbAEswD02pYKbeOENhZyd0dazkQE7d07HKaIK0PmR2xMXSaSm74iLQczAIwIcSZddBBzY2J0gGkGCxL3bsvNnNhQVO/cAOJO6LRI9GaquKZNLEbkAHdVtfCAoDDhC0mzk6AxeF2QQ5CW49p0XyAJh5K2dCinUxU0ZmoO2qge4wFCS7Xyy1h+lxccotlq2Xm1GEyyOOOlezMZwharA8s0dadooR4iAgrHdCk550h/9AQaKINYl6xh20uAjbOoFaQjazkYcS6DFUw42fu1bZbJNmBr0jdam5Bm5/0g+MBavR9szabTZQ6I2CpozHCDQ7idRyhrt/s5Ms7IZiMuKoxaqTwqMqx6AstmWWiogCqgAUDIAAZARX9upKTLHOR/VwMeRAqD3ECA85WFMjzjonqrmpEV60W5wzAGgrDNnJ1NYC3Nf0pd9TEe205FcK+MQECAkZ9/zW+9TlBrktiiepmsoU1BLqzgV/ZXPs74jIEBZPoll/D/APpT84EVuBAPUkqDCiStcosTXQo3fr9Vh4LCoGkBWRKNMlgv+Hvwi0WWQKHIQe0SsoCuS7nciHt27IPPfDipExLTIRObIWetoPKAr1v2T+ioatWsQVksCmpI3xpm3FlAkk1zBEZ9d++ANZrMo0EGnJpSFZDLWlRmYaWm8SK0OH2cv5tT+soC9XNLl2aSOkdEZus2JlXXQZncIVn3zZ2y6eWf4xGTTbwFdKmEjeTboDdNn7bIZVlHCxnuyMZbKWCEKoVhX1cRLDQjCDnoYy33YqLNDKVWUwCPQGZOdhXpGfTo+jFQq5DEu+pjIEvZ/wBGJWTthPCBC7lBopOJBXgDUL3UgJuZb3xEqTTRfmYfWNyJPXNcR3xBWTaKW1MYp2jMc6ajzh/ar6l0UAgjUHd4wEBaL+aXMZcOYJEMrRtBNbfSD39KBImqcnJB7CtPlTwiKgFHnsdSfGNj/wBnXZ6syfbGGSjokPaaM58MA7zGMR649HGz30O7rPKIo+AM/tv1m8Cad0BYZjkGle0xnvpVvjBZigOc04e7VvL3xfrbNoIwb0n350tuMkHKQoU+24xN5YR3QGW3iOuecSdw7D222qWs1mmTEGWIUVa8AzEAnlEnsfsa15W9ZIqJY601h91B8zoP7R6osFgSTLSVKUIiAKqgUAA0EB42vm4Z9kmdHaJTyn1o4pUcQdGHaIYR6d9NNilTrtmlwMcoY5bb1YEVAPAioIjzFACBAgQAgQIEBotqAyzEK9IoGbCM+mXjMbVzCTWhjqx8YC/ybZKUGriGVt2ik0oDWKUTHIC1na1AKBSYQTbWYj4pYwmK3AgLhZ9pZlpVlmEk84r1smujGhIB4Qvs9655QW+ICNaYTqTDqdPmMpJBoKVNKVrpDOL4vR3j9FUAy/X6YA5FhTMc6g9lTAUyzXc75gGnGHZ2dm0qKGNVbZ9RRVAAFBnkMvfHTs8q6D9fKAygbPzKVMNJlkdDy3iNca4QdQKeJ88hERedzS6GhBOnrQGa4/8A6MvKFJdopyOvA/ke2Ju8dnCDl4iIW02B01GXHdAdnghANxYkeAhtFiuHZv6RKMybNEmShoGw42d2A6qqCMhTM1iBtMjA7ITXCxWvGhp8oCw+ji4Ppl5WeURVcQd/Zl9Y+NAO+PXOgjCv9nK5avaLURoFlL8T/wDrjbrU9Ac4CMvW10BPDOPMltvQ2i3WiYM8cw4QM6/dUDnQeMbZ6RL76CxznBzwmnNuqvvrFC9A+xX0ie1rmD6uSaJXRplNf4QR3kcIDWPRpsYLBZRiH102jTT20yXkoy8eMWi2WjCsKTHoIonpE2xWx2dnJqxyRfxMdBy3nlAZ16a9s8R+iSzwabTdvVPme6Mjha2WtpsxpjnEzkljxJhGAECBAgBAgQIAQIECAECBAgBAgQICTuBvre6D3wffCNyfad0K3tv5/OAiosGxl4CXaFqdDluHWIDZ8s+6K/C9gcCahOYDKTTXUQG4X1eRlZIgmNqRwG7XIab4q1n2pmYm6WZKXP7NWVio5qYnb/2bmWolQcEokFzqzBfugdvyhC6dgJJUhpWGWrVq+bMeA4CAFoRmlGYGLKRuOoii2wdK5Is0xiBU0LJlWm4VbXdGwzLqEuzhFWgGnKGi3XKmUU5OBVdxp2H5QGZ2WUyAApNlYqEYzjXlip1T2GJO03UJkpgM8QPu/OLxOusSlOveaxEzpYxVEBXbiuwqiy5qFFlriLVyNQSx55U7oz+3Tw813GQZmYciSY1Tau0YLumsuRNEJruZgD5E+MZncF1m02qTIGs2YicgxFT3Cp7oD0x6Ibl+i3VJDCjTAZrcfrDUfy4REvetrpMAGQo1eQAqfExMSbMElhRkFWgpuA0isXoVUtrnrU1yG7sgMy9J86Zap1nsMnOZOcEjgNBXsGZ/hjZ9l9n5dhssuzyx1UXXex1Zj2k1PfFG9GlwfSLXPvOYKglpNnr+BOq0wc2BA7+MaNbbVgUmAYX5eqykLMQABU10FN5jy5t3ta1vtLPU9EtRLHZvYjidfARevS7tiZlbPLbq/wDUI300T5mMhgBAgQIAQIECAECBAgOiBWOQIAQIECAECBAgHt0NSaIc3rvhjd5pMWH16nI84CJgQIlbv2Vtc8Vk2afMGtVlOR40pAbnclqE2XLmA9V0Vj3gGF7y2hVXpgxhFLBVHClIr+yV22qz2FEtUl5TAsED0BK1qDSuVCxGcOvp0qUS81qDQdvZ2nsgGVp9JqzJRojVH3CoxdxBwnxhGwbQzLYQRJMky8+sMjwFe3fCk+dLbNLPPIrUYZRGvMQvJm2jD1bMANKNNUHvoCAeytYB+1rMxRXL9aRHWtAKUg4tJqcUtpZ7SCCeIINDCCtibPSAoG395OZokYj0aqrFRpiapqeORETvoFuTpry6Yjq2dGb+JwVXyLnuiq7Z3LapNqc2mWyM7EqdVYbsLDI0FI230A3H0Ngacw609yR7KdVfMMe+A0i2zaLFJvqQ8/6qWaNOOEN+BfvP3Cp50izXpOrlx/RgXFYAC047xhTsUfmfcIB/YbHLs0hJSDCktQqjsUUEZt6SNvxJIkoazXBp+wN7H3D+0WLbrapbNKYjNtFHE/lGB2izvNnGfMJZ2NSfcBwA0gGW0BJiuRZL4WpXnHVudRSo1gK0BBuiPAxY1saKdKjlHehzoFqICu/R24RwyiBFmS63rmuR0heXs+fVIgKhgMdi6/7p8oEBSI6Fix2PZsuxAETcvYRzK6RR6uvdrAULozwjhEWh7qJyCwkuzhJzgK2BBhKPA+EXCTcKgaRrnow9HKyFFsny8U1hWUpoOjUj1qH75HgO0wGdbI+hC3WnDMm4bMhzHSZzCP3Y0/iIjQ7F6D7ADSfNmzmyqAwRc+xBiHeY0mXqcYzoDxpuyjqNSaRxVT4EwFZu30eXdZXXobHLLUqGcYiKb6zK58hE/LnlXCBT1qmlRRQN/LPSDYvrxX8B+IR0L/xB9j+qAZbUWHppay9CSSDwwqTGb/QQJmNlBI030O+n5xqVqznyxX1Q5I5gARnt8yOjY6gKxUncCcwDzUih5wDZjMmGiuFHH/5BZ0ooKtMxd8NJ5NMge4xHz23E6cTWAUt9rDb+2sISZ2ajic+QhnanVdTiPD9aRK7J3S1pnBiCEWhY7qDRQeJgNDm2GVaLNKS0y1mI6qGVxXPBUEbw3aM84mbosCSLOkuWuFEUKq8APfDCSmNUG6oI5AZRKW18CdtPM6QDKVJ6WZ2DL8/yha/bxWTLJJoFEOrLJEmXnrqYqN8STa5gRsQUk0IpqBXMHXSAoN9T2tM0uxy3DgIj5liWmUW28tgrVLXFLKuPw6P3bm8ogluybSnjkajjlAVa07PmYK6Z5Q9NwZLU+cWV7nYADFlBLTYqUzJgImXs2BQU74kJNwrUUAoIfLJYgBc6w8N1uF1Ir2QEO9nRWz0EIVxEsg5RZJN0UXMe6DrdZUZUA5wFQ+kv+H9eECLf9BXiPGOQDTaLZqXLlfUmkzLMfOErhmzZUky3z7ecOllEqCxNYUaxtTLSAg2uUVJpqdIsV3+iyZMXG7rLroKVPfwgkuxYZiMcwCDTlGgLe2IKFIqaADnAUy6PRo62lelwtKTrE/iI0WnmeznGiiXi9anZSuXbzjirmPz1I3+ZgKDiNDkDQg78teecAlNBxLU5itD+IHUHtGR7oNKbr1/YPk0Hn0ZajUGo5j9Ed8ITcm5h/kYAgnVnqB+FvesL1+vPsD3mErHJpMr+wPNj+UKIfr29lfn+cAnKH1009ie4wwtVkR5syWVBDouIHQkVoPD3RJSB9bN/h+GCWiXmW3jCe6lPlAZXf2xs9OkNnOIKxAQsVNKAjPMHXsih2g20v0fRnHWmCpxf35x6JWUGd9MgteefypEULCGmGgpUkduWWvdAZ1s3sS001tB9U0KLxGtW/KL9cVhCo6IAqh3yAppQAeIh7ddhCylA7STvJxGp7YFiXDLK6MGNa86k+cBy6LaFVcYoQoWhIpllXLjSsOnvFHdWqGCnMDd29tNaQ1mXbLIoy4hvNP1SGcm6kl16A5E1IJLZnXU17oB/f16dXq5gUryJFT3A1hQWTClRqpDeBz8qw1sViBLI+WIUHI68uMTlllVWh1zU92RgFjJBw9hr5Ze+K3tjs8Zis8gATkXFTQOAc1NN+tDxix2T1VB1FQe6o+UGkrWrfi05bvme+AyOzy3YgsCOw7oRmSZoZ8IBB4nSNEvO4FmFiowvnnuNNMuUV2yXFMmOVYYQDQnjy7oCt7MWOersZjAgnLsiyWq0DT3CHV6WKVLogyIFawjJu0jrkVU6b4Bit4E5YSBxpB5krHqxA4VhxNVDquUItb5eijTsgE/oMvifGBA+npwjsAZgMhhI7oV6UCnCLs1nBUgqNIpttu11mAfdJy/KAbzZ4BqYstwWINNEymQWo5nIeVYJZdjJes04juG6J+XZRLUhcq0A7P1nAGltUs24VA7tT4+6DnqpU7gSedKmOsgCUHCgglrNcK/iOfIZn5DvgEZjlJIbUqoyrSuWYzhC1Ta9GRvxfD/aHNvWoC7mZQff8ojWcYggr1Jh8HQkd1a+EBKWY1ZuSjyP5wEH1rHkPAD84LY9W5r8MKAdbvPuEASz/azOa/DHQtXYfsj3tAs4+smc1+EQYfan2R7zANrAPtOIeh/0rCd3yfW9t/iMO0FJjjiFb3j5COWL73tt74BvZpdFI4Mw/mP5wzmSBidtxPuEPaDrZ5Fichx7YQ6QZ0PcYBCUcQyanPfCiyRqQK8aRXr8SYJgmK3RhM3yriXeQKjMaw9l20NLqjYwRqN/blAC8r4VTTWhFD74lrlt1TMVtzmnJlUj3xTLylGuecWG6ZZKB95RCe6qn4RAWAn1wDTrA14BgKn3waaxKELlllz3CGQm1Ldol+8wrZmwu9a4aBgeJ0anlAHmTQWB0NMxwPDwrBplBuz/AFnDGQ5ImMRRsZ8KCn8tIc2m2YJJm4SxRSSozY4fWAG85HKAo993oVmT6qDu8BFfuLaqa8sSiCAMgSDDq2XotpZpqCivnnyhexXbVVzEA5l28A0c5Q5s6StQDn2GDLdKsMQGKmpjk1DiUAhaQB+gT8BgQ++jn/uDwjsBa7XkKxBTGLBqjIHIxYbRLxKRFYtYmKrA9X5wExKmGZLBGsP6ZqOA/t+cQmy6zACrqQBp255RNymrU8SfLKADZsBwzp7vnBWWr8l+I/kILKnAu+ehC+AqfNoUQZt+sqZfOAQc4piqfugt8h84a3gvXl82r2jCfn74UBrNcj7oVfmR5iCTutMJ3Inmx/JYBzYVzf8Ah90Kp/UYLYtCeLHyy+UHkZj+JviMBySOs/MfCI4ftD7I+Ix2Seu/NfhEc/6v8H9UARx9ZX9j+qCFdR2k9mZgWidQgbyKeYhpa5gYUMwSxxpUnkPnAKT7Roo8hlDO1UCkMO/t+UNp91sTik2mtAeqRkeZBqO4RWbRtBMmBpLno5imjLWtM8mB3imdYBO95T2lzZmcgYSMSsRUEZDLvqOyH+ydtUSuiYKHQlGwgAVU0Jp3Qz2Xswd3tJfEAMIzGHIGrDtoYgr5Jss9ZmMET8TEaYWyrzBB8oC13um8Zw82WvHEOjbUA4e0VrT3xB3feAfUiLDs3doecX+6oIr+0d3cK+MBKWdxjauVWlr5f3h9baFkljXNu4ZfMRCkMJ5knLGZjA8QiKFYfxERIKCcE45EUryIAYfPugFbbLwnL7ynxXf4GkObPKK5/dYA8jx7xTwhO1D6xOZHiD+UOVBQU1UeI/OAznai4hZ52JKCVNqy00VvvLyzqOfZETYrODqzcqmNA2t2eFsskyWjUY9eUwPquDUDkcxyYxml2WzogceoyIOtQcwe+AtEq+hITAK0hq2B+tn5xFTr7JFWk1Xzh/ZZ6smKTnxU7oBbo04HzgQh9Of8MdgLbeO3spDhlqZjeXeYhLy2jmMVLAVroNwirWq/QcpSgDjBruqWqxJJgNU2ftbTJHSMKYiQo7AaDzrEpLQKoG4CG1llqqy5akEIKZEfdFPGpha0HID8RA/PyBgOSJIAzGpJPef/AJDaytRnY5AtQcly99YezZmFSeAJhqJwVADQ0FW95gCWaXQtUgksSSO3TypAlLUzDxNP9IA/OELrfDUmoxsWod1dB4AQ5sy4ZetciSe0kkwC1hP1a8vnHbJ6ve3xGG90WjFLHZUeBy8iIXsfqd7fEYASD15nMfCI5X63+D+qAQU6RtamoA5AU8RCMuzs2bnPTLIcoBC2TqtUaCKTfN6srsP1Q7/GLHflo6MRU5d1vbrSiI5VE68wgZgA9UBtxY5EGuQMAezXuwzEQ7bJC8b1E5vUSUnSAHJnxNhB/hAJHKLVatkmlzUq4MrMuMNGIArQMDQVNBpEtJ2gWWMKIqqNABSAb7T2USbG6SwF6hAoAKVGZoO+PP8AZrbPtFrmSzNqVxBK5p9W1BluqN4zzje9pb2E2zTSq1mKjlRX1jhNBn2x5+2LlNLvCWs5WUzAwGIEElhVTnxI84DQNjUNoTFjw4SOkllaOpIqOYO5t/dGq3PagiBVXCo3b/7x50nbUzLJb0eWfs1Et11DqXZip7mFOBAjaLLtTJChwwIIqN55cBAXWZaB0bs25SeVBAsxDylamTrmOFRnGf3htXMnqZYAEskEEVxZHQ7jXhSLxcLMsqVLf11XrDWhJJA8IBzYpqslG9ZThPNd9fA98GkTi5Za+qaV4ggEHz8oOliSpZRTFrTQ03wjaphl9cJRQRjIzqvGmuVa9xgFLPJErqk1BJp78PvjPttrpCT+nWS0zpCaqudGGjU7R5gxo0xgyYgQaZg7su3tHvhhedi6WW2AmrLVSD95Mx41pAZxZppnDC1nmyjxK5eUITJU+zzBSWzLvIBzHaOMSjXg+5yI6t6zPxHygEP8Wf8A7Lf6T+Udhx/ir/igQFVslnAh8pG6OCyKNZiwqOhA+1HlAWG75D2hZYU0wVxEamv5g0r2k7onLNs+wzE2bX9l2CjsA0POnfDT0ePLdZxRsVCik8PWMXGoEBG2e6nwlZk52B+6cJ372pUw7e7pbesgPOHIgQCMyxqRQjwJHuMGSzqFCgdUClOyFBBS4gBLlBfVAHIUg0N5tsA0hpOtcA5vCeBKcjcCfDP5RXm2jwrmYeTLwUVDHI69+RjK7zm2gzWkJKd2U0rSiYfusXORBFMhUwFnmX4lpnrKJoCes3AAEk86CkWW7b4ssgFZUvCDqRqxG8k5mK7ZLily5UgMlJr0Exs61MtiaZ5UO7siNtVkmyiQyltcLKCagdgzGsBebytKWhQFfDmKka0ik3lY7TJriQsuuNcxTjxXvhvdpnPNQBWVCyguVIAqdM9SeyLXfylpUwDch90BAXXd0+a64lKSwaktkWpuA1zyz4Q/tdwyrRJk9IoJTCynRlKnIhhpmIlrPMIoD2RGtiWzYlOYVqc6kDzMBmNv9GCOjTzPcM2Nz1QVGZPGtKRLbO7Nl5UtEYY1UY1ZwubZ4hXUZnLUERZr2sWGUskaNRP4QOsfAEd8V2+LY1nmq8tBMIViyEkAgUp1h6pqSAecBdLkuJZJBZlZhvGaJyP3m90WGTaaZKOs38q7vKKjY7QWVShojUNK8cweEWa7FAHvOvnATUi0UAh0k2teyIt5mYhSTaMz3wDW/dmZc9PvCgOSsQpB1BQ9U+EUhtnXseEI7iW3qFXYUpuyOWmnPWNJE/KGV52NZkpx2Fl7GGh/XGAo82SKDWsI9Hw1EPhLrr5QYSqQEf0cCJHo47AZzLu1N9T3w8l3alPVENZM6HKWqA0H0WIFFoUZV6M/GIvMvMk9wjOvRnawLQ6/jTLmpr7iY0Z2p4QHRM/XKEZtsC+ENp9pAFAYiZ71zrASn+JjuGZhBbWzEnSpiMFoAgk69qCAlJ1pCjMxA3pfwVSa0HGIi89oBXBXE+uAHMcCeAyMQ93WGbPmOZpqFchR90AKuXiTnAO5V79OzABqKaEnKpoDkOGYiXu61N0+DPD0YNN1cZzpxglyXMFadl/1P6EiTk2KloP7ofGYDtrNWk+3/Q8LYisyWeyYB3qCINa5NGlfvP6Hg8+X9ZK9sjxRvygCWwHADSlHl/GPHfnDufLqrA7ww8jAvRaSj2FT4OIcPKr5wDWUgaWh/ZX3CGd22StnVG3qfMn84kruknopfsiDXdJwyhXKhYeDGAgrZJx9E1NajvKH5qRFXva7WpPYZtuHYqAqPEk98W0zwZadrgj/AFk/DWGdvcAzTTRVr2mhp5FYCv7G2wCX0JOJpYX/AEuKqfIjuEXGzTyDT3e+MWuy0TrPa+nNcLABvwkZAoTu0BBPCNeum2rNQFDXh81I4wE2s4QV3Ihj0lN8HE+uUA/lWupH63QS+LzWz2SdOf1ZctmNNdN0IydYrPpht3R3ROUHN2lJ3FwT5LAVeT6VbFUeuB2qYk5fpDsTAUnKD25RgkCA9A/74WX/AL8v/VAjz9AgNIS00jq2rOH8y6ZSjrTh3UhBvoyffJgJ3Ze3NLmLMXVM+fEHsIqI1CTf8ucgeW1Qd29TvU8DGQ3ff0hQVVWq2+kR8y1MjMVYqTwJHugNftd5BQWZgo4sQo8TlDBZzT0EySVdGJUOrAqSK1FQd1DGJ35KaaKuWb2mLe8xLejjbf8Aw9jJnV+ju1a69GxFMVPwkUrwpWAvl4Xm0maJRUsxUtkcsiMqnOucRdqtVpnTVlpRFpicjNqGoVanSpBOW4RJ39Zsf1+KuGYrAjMBAQpz3gqxPfEtdUoCa9RmVT+XEPy8YCAue4KT3qM8KZ98yLVc1ioJmX/Uf5Q5u5FxTTvxgdwRae8+MOLEv2n7xvlAFu6z0ab7f9Cwosv/AIg/ux8ZhWwjrTfaHwLAw/X/APj/AK4AtsTrSv3g+Fo7a5ecs8Ji076j5we2yqmX+8X3GDW6XQKf20+IQBL1T6mZ7J8hDiScgeXuEI2s4kcUPqtXhoY7ZTWWvsr8IgFbumdSnBnHgxiPtaOyTSDTN6Aa6fo98FsTMEJ/bmfGYRsd90ebiGWOg7lUHzgFTd1HQbgrU/lp/LXzhhaLubDpWrkuBrvAy7Op3CH9jv2S5dcsIag8ASByYnlCotyPLJBBK4qN7JOfln3wFXXZyithAmLU1WlGFcyOB1ORA5xSdorwmXYpezmgLJhBFVoTmCD7JHEVpujQr42xCTUlypTTJhUM2HRQwyBO/caRnfpYn4rHLLgozTcgRQtkxY04CoHfATOzPpLk2yiPSTPP3Seq5/ZY/Cc+FYt9lmx5ei3XT6TLZZ1CNhmhdOkBxU3DECCe+sB6IlDKpjD/AEwbbC1TRZpTVlSSSxGjzMx3hRUcyYjb69K9rtEsy1wyVYUOCuIg6jETl3RS4AQIETdg2cZlxODpkPzgISBFk/3aTiYEBOYEG6OAjgBCUxoPKNYCTuXrNoIb2ofWNziQuZANIZ2tKTH5wDWbkIrt4rWtBy5xY5oyMH2N2f8Apl4yZR9RT0j+zLzp3thHfAaha7qs93XdLSfMwoJSS2J+8zChIHGufIdkL2M1KNvHVJGYOICjAjVWopB7YeekjZX6dZcNc1LUHDIgGnYaHxjHdkduJt3h7NaF6SWjMjLXryyMqo3Dfh04UgNrsUukx+0I3vB+EQ4sq0aaP2wfFFiIuG/7NawsyyzlmGgVkOUxakaoesKHmM9YlQxWY9QesFOmWQIOfcPGAXsQ6832l+AQbPp//GfjEI2Gd9bMHEIfIj5Qqzf8QvbLbyZfzgD22YQZf7wfC0FvJj0dTuKn+YQe3PQy/wB4vuMIX1MrLpxZB/OIBzObqtyPuhvYHrKT2V9wjlun4ZbngrHyMIXcT0SeyvuEB2w2eqdZvvP8bQjY7GmFtPtH+MwLtmDogeLOdP22hnZ7auA0qau9Kb6uaZ6QEXPsGKQuHIlgCRlk0yhz5GGvQTesgOGSgAZtMtSo4Cmp7YWvW9pdikqLXMWWtFIUHHMmEHMKBwIGemeojO7tnWi97aBLmPJs9nzqrkEdta5u1D2AA94KekjaW02eciyZzSw64jgIFdwNaV04GM5tlumTWxTXeY3F2LHxJi1+lSotiitaSlFdKmrVNN1TnFNgOg0hW02ouatStKQjAgBDqwXbMnGiLXidw74sWxWwzWz6xqrKBpX8RGoHZGjG4pUlMEtQoA3QFBunZ1FUg0Zt/ZyiUtFvVJdBQEZGDPNCTqj1SaGK3tnaVMwCXU5dYjSvCAkf8YXivjHIp/0ftgQFymwaRpAgQE7cusNbd9q3OOQIBvM9WLX6F/8APz/3H/tSOQIDZ5m7kY8sbcf8ytntj4RAgQEbsd/n5Htj3x6xGo5QIEBFWj/N/wDi/rMCZ9vL9mZ/TAgQDq26J+8l/FCF7/c/eJ84ECAjr9+ymew3ww/sPqDkPcIECAjLJ9ivf8RhE/ZyPaX3x2BAZ1/tA/b2T2JnxrCfok/yls9r+iBAgK96Wv8ANy/3S+8xSIECAECBAgN82C/5fJ9mFbx0b9bo7AgM9vD1Dziv2v1G5/lAgQDaBAgQH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lposters.com/IMAGES/PHO/AAHB083_8x10-Batting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926080" cy="3657600"/>
          </a:xfrm>
          <a:prstGeom prst="rect">
            <a:avLst/>
          </a:prstGeom>
          <a:noFill/>
        </p:spPr>
      </p:pic>
      <p:pic>
        <p:nvPicPr>
          <p:cNvPr id="4100" name="Picture 4" descr="http://www.cyberboxingzone.com/images/JackDempsey-Corb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048000" cy="3099661"/>
          </a:xfrm>
          <a:prstGeom prst="rect">
            <a:avLst/>
          </a:prstGeom>
          <a:noFill/>
        </p:spPr>
      </p:pic>
      <p:pic>
        <p:nvPicPr>
          <p:cNvPr id="4102" name="Picture 6" descr="http://community.active.com/servlet/JiveServlet/showImage/38-15921-10716/Wi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00400"/>
            <a:ext cx="43529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Warren G. Harding became President in 1920—his message “Back to Normalcy”</a:t>
            </a:r>
          </a:p>
          <a:p>
            <a:endParaRPr lang="en-US" dirty="0"/>
          </a:p>
        </p:txBody>
      </p:sp>
      <p:pic>
        <p:nvPicPr>
          <p:cNvPr id="17410" name="Picture 2" descr="http://www.skyways.org/genweb/reno/images/tidbits/PresHar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219450" cy="4013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Wright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In 1903 the </a:t>
            </a:r>
            <a:r>
              <a:rPr lang="en-US" b="1" dirty="0" smtClean="0"/>
              <a:t>Wright Brothers</a:t>
            </a:r>
            <a:r>
              <a:rPr lang="en-US" dirty="0" smtClean="0"/>
              <a:t> made the first airplane flight in Kitty Hawk, North Carolina</a:t>
            </a:r>
          </a:p>
          <a:p>
            <a:pPr lvl="0"/>
            <a:r>
              <a:rPr lang="en-US" b="1" dirty="0" smtClean="0"/>
              <a:t>Aviators—</a:t>
            </a:r>
            <a:r>
              <a:rPr lang="en-US" dirty="0" smtClean="0"/>
              <a:t>a person who flies an airplane—began flying long distances</a:t>
            </a:r>
          </a:p>
          <a:p>
            <a:endParaRPr lang="en-US" dirty="0"/>
          </a:p>
        </p:txBody>
      </p:sp>
      <p:pic>
        <p:nvPicPr>
          <p:cNvPr id="35842" name="Picture 2" descr="https://bashapedia.pbworks.com/f/1224124366/Wright%20broth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2590800" cy="3354528"/>
          </a:xfrm>
          <a:prstGeom prst="rect">
            <a:avLst/>
          </a:prstGeom>
          <a:noFill/>
        </p:spPr>
      </p:pic>
      <p:pic>
        <p:nvPicPr>
          <p:cNvPr id="35844" name="Picture 4" descr="http://static.ddmcdn.com/gif/chronicle-of-fli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3810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Aviators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Charles Lindbergh</a:t>
            </a:r>
            <a:r>
              <a:rPr lang="en-US" dirty="0" smtClean="0"/>
              <a:t> was the first person to fly alone across the Atlantic Ocean</a:t>
            </a:r>
          </a:p>
          <a:p>
            <a:endParaRPr lang="en-US" dirty="0"/>
          </a:p>
        </p:txBody>
      </p:sp>
      <p:pic>
        <p:nvPicPr>
          <p:cNvPr id="36866" name="Picture 2" descr="http://reasonradionetwork.com/images/2011/09/Charles_Lindber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5238750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Aviators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Amelia Earhart</a:t>
            </a:r>
            <a:r>
              <a:rPr lang="en-US" dirty="0" smtClean="0"/>
              <a:t> set many records and inspired many women</a:t>
            </a:r>
          </a:p>
        </p:txBody>
      </p:sp>
      <p:pic>
        <p:nvPicPr>
          <p:cNvPr id="37890" name="Picture 2" descr="http://t3.gstatic.com/images?q=tbn:ANd9GcQ3jnNxfN7em1B2DiJTZPNCID1vlniL37oIEu2WLaV1xEWi8BXhD7uvWWoc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92680"/>
            <a:ext cx="3200400" cy="4032505"/>
          </a:xfrm>
          <a:prstGeom prst="rect">
            <a:avLst/>
          </a:prstGeom>
          <a:noFill/>
        </p:spPr>
      </p:pic>
      <p:pic>
        <p:nvPicPr>
          <p:cNvPr id="37892" name="Picture 4" descr="http://www.postalmuseum.si.edu/museum/1d_Earhart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102429" cy="4343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Aviators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Bessie Coleman</a:t>
            </a:r>
            <a:r>
              <a:rPr lang="en-US" dirty="0" smtClean="0"/>
              <a:t> was the first African American to earn a pilot’s license (1921)—she learned in France because American schools would not teach her</a:t>
            </a:r>
          </a:p>
          <a:p>
            <a:endParaRPr lang="en-US" dirty="0"/>
          </a:p>
        </p:txBody>
      </p:sp>
      <p:pic>
        <p:nvPicPr>
          <p:cNvPr id="3074" name="Picture 2" descr="http://greatmuseums.org/images/proj_gallery_thumb/DSM-Bessie-Coleman-239x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47288"/>
            <a:ext cx="4953000" cy="3486838"/>
          </a:xfrm>
          <a:prstGeom prst="rect">
            <a:avLst/>
          </a:prstGeom>
          <a:noFill/>
        </p:spPr>
      </p:pic>
      <p:pic>
        <p:nvPicPr>
          <p:cNvPr id="3076" name="Picture 4" descr="http://www.firstflight.org/shrine/images/bessie_col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71653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Problems of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Many still faced prejudice—a group called the Ku Klux Klan spread hatred against others—they dressed in robs and killed people they felt were “un-American”</a:t>
            </a:r>
          </a:p>
          <a:p>
            <a:endParaRPr lang="en-US" dirty="0"/>
          </a:p>
        </p:txBody>
      </p:sp>
      <p:pic>
        <p:nvPicPr>
          <p:cNvPr id="2050" name="Picture 2" descr="http://t1.gstatic.com/images?q=tbn:ANd9GcS7upJHnw40k8RNJc3GTEyxCrgdyVigtsyDoh7ZyrMn-xNAeIsi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57704"/>
            <a:ext cx="4495800" cy="360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r>
              <a:rPr lang="en-US" dirty="0" smtClean="0"/>
              <a:t> made selling and drinking alcoholic beverages against the law—a period in time called the </a:t>
            </a:r>
            <a:r>
              <a:rPr lang="en-US" b="1" dirty="0" smtClean="0"/>
              <a:t>Prohibition Era</a:t>
            </a:r>
            <a:endParaRPr lang="en-US" dirty="0" smtClean="0"/>
          </a:p>
          <a:p>
            <a:pPr lvl="0"/>
            <a:r>
              <a:rPr lang="en-US" dirty="0" smtClean="0"/>
              <a:t>People often still made and sold alcohol which increased crime and violence</a:t>
            </a:r>
          </a:p>
          <a:p>
            <a:endParaRPr lang="en-US" dirty="0"/>
          </a:p>
        </p:txBody>
      </p:sp>
      <p:pic>
        <p:nvPicPr>
          <p:cNvPr id="1026" name="Picture 2" descr="http://1.bp.blogspot.com/_DhwcCqGFPe4/TOs_9JK_OLI/AAAAAAAAAcA/2bXUKNbbdqU/s1600/Prohibition%2B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581400" cy="2941864"/>
          </a:xfrm>
          <a:prstGeom prst="rect">
            <a:avLst/>
          </a:prstGeom>
          <a:noFill/>
        </p:spPr>
      </p:pic>
      <p:pic>
        <p:nvPicPr>
          <p:cNvPr id="1028" name="Picture 4" descr="http://pdxretro.com/wp-content/uploads/2010/10/Prohibition-2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22891"/>
            <a:ext cx="4019550" cy="331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Amendment</a:t>
            </a:r>
            <a:r>
              <a:rPr lang="en-US" dirty="0" smtClean="0"/>
              <a:t> repealed, or ended, this act in 1933</a:t>
            </a:r>
          </a:p>
          <a:p>
            <a:pPr lvl="0"/>
            <a:r>
              <a:rPr lang="en-US" dirty="0" smtClean="0"/>
              <a:t>Farmers also struggled in paying back loans they got during the war, once the war was over</a:t>
            </a:r>
          </a:p>
          <a:p>
            <a:endParaRPr lang="en-US" dirty="0"/>
          </a:p>
        </p:txBody>
      </p:sp>
      <p:pic>
        <p:nvPicPr>
          <p:cNvPr id="38914" name="Picture 2" descr="http://3.bp.blogspot.com/-eofAJBPMu6Y/TZupDjPGMtI/AAAAAAAAACU/Vq4iaQM4AXg/s1600/prohibiton+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476750" cy="3333750"/>
          </a:xfrm>
          <a:prstGeom prst="rect">
            <a:avLst/>
          </a:prstGeom>
          <a:noFill/>
        </p:spPr>
      </p:pic>
      <p:pic>
        <p:nvPicPr>
          <p:cNvPr id="38916" name="Picture 4" descr="http://4.bp.blogspot.com/-jIs4aPG_3OM/TdCLAQNaF0I/AAAAAAAAAAc/-nrFfSlSoKc/s1600/Repeal-License_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62250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The economy went through a </a:t>
            </a:r>
            <a:r>
              <a:rPr lang="en-US" sz="2800" b="1" dirty="0" smtClean="0"/>
              <a:t>boom</a:t>
            </a:r>
            <a:r>
              <a:rPr lang="en-US" sz="2800" dirty="0" smtClean="0"/>
              <a:t>—a period of fast economic growth—after World War I</a:t>
            </a:r>
          </a:p>
          <a:p>
            <a:pPr lvl="1"/>
            <a:r>
              <a:rPr lang="en-US" dirty="0" smtClean="0"/>
              <a:t>There was an increase in international trade during and after the war—repayments of debts helped US economy</a:t>
            </a:r>
          </a:p>
          <a:p>
            <a:endParaRPr lang="en-US" dirty="0"/>
          </a:p>
        </p:txBody>
      </p:sp>
      <p:pic>
        <p:nvPicPr>
          <p:cNvPr id="16386" name="Picture 2" descr="http://voteview.com/images/Real_Per_Capita_Income_1920-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54876"/>
            <a:ext cx="5638800" cy="380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Automobile Industry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Henry Ford</a:t>
            </a:r>
            <a:r>
              <a:rPr lang="en-US" dirty="0" smtClean="0"/>
              <a:t> founded the Ford Motor Company</a:t>
            </a:r>
          </a:p>
          <a:p>
            <a:pPr lvl="0"/>
            <a:r>
              <a:rPr lang="en-US" dirty="0" smtClean="0"/>
              <a:t>Created a new way to build cars—</a:t>
            </a:r>
            <a:r>
              <a:rPr lang="en-US" b="1" dirty="0" smtClean="0"/>
              <a:t>mass production</a:t>
            </a:r>
            <a:r>
              <a:rPr lang="en-US" dirty="0" smtClean="0"/>
              <a:t>—using machines to make many products at once</a:t>
            </a:r>
          </a:p>
          <a:p>
            <a:endParaRPr lang="en-US" dirty="0"/>
          </a:p>
        </p:txBody>
      </p:sp>
      <p:pic>
        <p:nvPicPr>
          <p:cNvPr id="15362" name="Picture 2" descr="http://people.hofstra.edu/geotrans/eng/ch2en/conc2en/img/assembly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4419600" cy="3672287"/>
          </a:xfrm>
          <a:prstGeom prst="rect">
            <a:avLst/>
          </a:prstGeom>
          <a:noFill/>
        </p:spPr>
      </p:pic>
      <p:pic>
        <p:nvPicPr>
          <p:cNvPr id="15364" name="Picture 4" descr="http://www.autocadws.com/blog/wp-content/uploads/2011/05/ford-model-t_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Automobile Industry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Used an </a:t>
            </a:r>
            <a:r>
              <a:rPr lang="en-US" b="1" dirty="0" smtClean="0"/>
              <a:t>assembly line</a:t>
            </a:r>
            <a:r>
              <a:rPr lang="en-US" dirty="0" smtClean="0"/>
              <a:t>—a long line of workers and equipment, each doing a specific job</a:t>
            </a:r>
          </a:p>
          <a:p>
            <a:pPr lvl="0"/>
            <a:r>
              <a:rPr lang="en-US" dirty="0" smtClean="0"/>
              <a:t>He organized jobs using a </a:t>
            </a:r>
            <a:r>
              <a:rPr lang="en-US" b="1" dirty="0" smtClean="0"/>
              <a:t>division of labor</a:t>
            </a:r>
            <a:r>
              <a:rPr lang="en-US" dirty="0" smtClean="0"/>
              <a:t>—each worker or group had a small task</a:t>
            </a:r>
          </a:p>
          <a:p>
            <a:pPr lvl="0"/>
            <a:r>
              <a:rPr lang="en-US" dirty="0" smtClean="0"/>
              <a:t>It costs Ford less and he could then sell his cars for less.  He could pay workers more and still make a profit</a:t>
            </a:r>
          </a:p>
          <a:p>
            <a:pPr lvl="0"/>
            <a:r>
              <a:rPr lang="en-US" dirty="0" smtClean="0"/>
              <a:t>More companies followed this idea and this allowed people to buy the goods that were being made—many Americans started to own cars, vacuums, washing machines, toasters, etc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opfoto.co.uk/gallery/modeltford/images/prevs/ulls00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49615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pacnews.net/news/wp-content/uploads/2011/11/Erin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5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Saving and Investing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Many people began putting money in savings accounts, investing money (to use savings in the hope of earning more money in the future), or in </a:t>
            </a:r>
            <a:r>
              <a:rPr lang="en-US" b="1" dirty="0" smtClean="0"/>
              <a:t>stocks</a:t>
            </a:r>
            <a:r>
              <a:rPr lang="en-US" dirty="0" smtClean="0"/>
              <a:t>—a share of ownership in a company</a:t>
            </a:r>
          </a:p>
          <a:p>
            <a:pPr lvl="0"/>
            <a:r>
              <a:rPr lang="en-US" dirty="0" smtClean="0"/>
              <a:t>Owners of </a:t>
            </a:r>
            <a:r>
              <a:rPr lang="en-US" b="1" dirty="0" smtClean="0"/>
              <a:t>stocks</a:t>
            </a:r>
            <a:r>
              <a:rPr lang="en-US" dirty="0" smtClean="0"/>
              <a:t> are called </a:t>
            </a:r>
            <a:r>
              <a:rPr lang="en-US" b="1" dirty="0" smtClean="0"/>
              <a:t>stock holders</a:t>
            </a:r>
            <a:r>
              <a:rPr lang="en-US" dirty="0" smtClean="0"/>
              <a:t>—if the value of a company goes up, or they earn money the stock holder can sell at a higher price.  If the price of the stock goes down—the stock holder loses money</a:t>
            </a:r>
          </a:p>
          <a:p>
            <a:pPr lvl="0"/>
            <a:r>
              <a:rPr lang="en-US" dirty="0" smtClean="0"/>
              <a:t>The stocks are bought and sold in a </a:t>
            </a:r>
            <a:r>
              <a:rPr lang="en-US" b="1" dirty="0" smtClean="0"/>
              <a:t>stock market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southporttimes.com/museum/images/southportfishscrapandoilcostockcertificate19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521036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42885.0"/>
</version>
</file>

<file path=customXml/itemProps1.xml><?xml version="1.0" encoding="utf-8"?>
<ds:datastoreItem xmlns:ds="http://schemas.openxmlformats.org/officeDocument/2006/customXml" ds:itemID="{63DC8B77-11A7-4CDA-9300-2050E13F8AC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</TotalTime>
  <Words>806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Chapter 10 Lesson 1: A Growing Economy</vt:lpstr>
      <vt:lpstr>Changes in Production</vt:lpstr>
      <vt:lpstr>Changes in Production</vt:lpstr>
      <vt:lpstr>The Automobile Industry </vt:lpstr>
      <vt:lpstr>The Automobile Industry </vt:lpstr>
      <vt:lpstr>Slide 6</vt:lpstr>
      <vt:lpstr>Slide 7</vt:lpstr>
      <vt:lpstr>Saving and Investing </vt:lpstr>
      <vt:lpstr>Slide 9</vt:lpstr>
      <vt:lpstr>Government in the 1920s </vt:lpstr>
      <vt:lpstr>Chapter 10 Lesson 2: The Roaring Twenties</vt:lpstr>
      <vt:lpstr>Technology Changes Peoples Lives</vt:lpstr>
      <vt:lpstr>Effects of Technology</vt:lpstr>
      <vt:lpstr>A Changing Society</vt:lpstr>
      <vt:lpstr>Jazz</vt:lpstr>
      <vt:lpstr>Harlem Renaissance</vt:lpstr>
      <vt:lpstr>New Kinds of Entertainment</vt:lpstr>
      <vt:lpstr>New Kinds of Entertainment</vt:lpstr>
      <vt:lpstr>Slide 19</vt:lpstr>
      <vt:lpstr>Wright Brothers</vt:lpstr>
      <vt:lpstr>Early Aviators continued…</vt:lpstr>
      <vt:lpstr>Early Aviators continued…</vt:lpstr>
      <vt:lpstr>Early Aviators continued.</vt:lpstr>
      <vt:lpstr>  Problems of the 1920s</vt:lpstr>
      <vt:lpstr>Prohibition</vt:lpstr>
      <vt:lpstr>Prohibition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Lesson 1: A Growing Economy</dc:title>
  <dc:creator>wardc</dc:creator>
  <cp:lastModifiedBy>swifta</cp:lastModifiedBy>
  <cp:revision>6</cp:revision>
  <dcterms:created xsi:type="dcterms:W3CDTF">2012-01-20T20:45:17Z</dcterms:created>
  <dcterms:modified xsi:type="dcterms:W3CDTF">2012-01-23T18:08:02Z</dcterms:modified>
</cp:coreProperties>
</file>