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425" r:id="rId3"/>
    <p:sldId id="256" r:id="rId4"/>
    <p:sldId id="257" r:id="rId5"/>
    <p:sldId id="259" r:id="rId6"/>
    <p:sldId id="260" r:id="rId7"/>
    <p:sldId id="261" r:id="rId8"/>
    <p:sldId id="262" r:id="rId9"/>
    <p:sldId id="263" r:id="rId10"/>
    <p:sldId id="264" r:id="rId11"/>
    <p:sldId id="265" r:id="rId12"/>
    <p:sldId id="266" r:id="rId13"/>
    <p:sldId id="424"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423"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426"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4" r:id="rId130"/>
    <p:sldId id="383"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133252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7102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3384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144735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295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111219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161562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338188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412279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6646F-C831-4024-A94F-B9191BC1FD5B}"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274121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6646F-C831-4024-A94F-B9191BC1FD5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157579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6646F-C831-4024-A94F-B9191BC1FD5B}"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135787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6646F-C831-4024-A94F-B9191BC1FD5B}"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282031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6646F-C831-4024-A94F-B9191BC1FD5B}"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96835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6646F-C831-4024-A94F-B9191BC1FD5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37235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6646F-C831-4024-A94F-B9191BC1FD5B}"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447A-02EC-4A52-AFBD-38B9129146CB}" type="slidenum">
              <a:rPr lang="en-US" smtClean="0"/>
              <a:t>‹#›</a:t>
            </a:fld>
            <a:endParaRPr lang="en-US"/>
          </a:p>
        </p:txBody>
      </p:sp>
    </p:spTree>
    <p:extLst>
      <p:ext uri="{BB962C8B-B14F-4D97-AF65-F5344CB8AC3E}">
        <p14:creationId xmlns:p14="http://schemas.microsoft.com/office/powerpoint/2010/main" val="309081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E6646F-C831-4024-A94F-B9191BC1FD5B}" type="datetimeFigureOut">
              <a:rPr lang="en-US" smtClean="0"/>
              <a:t>4/12/2016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7E447A-02EC-4A52-AFBD-38B9129146CB}" type="slidenum">
              <a:rPr lang="en-US" smtClean="0"/>
              <a:t>‹#›</a:t>
            </a:fld>
            <a:endParaRPr lang="en-US"/>
          </a:p>
        </p:txBody>
      </p:sp>
    </p:spTree>
    <p:extLst>
      <p:ext uri="{BB962C8B-B14F-4D97-AF65-F5344CB8AC3E}">
        <p14:creationId xmlns:p14="http://schemas.microsoft.com/office/powerpoint/2010/main" val="1096765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GEORGIA MILESTONES REVIEW</a:t>
            </a:r>
            <a:endParaRPr lang="en-US" sz="4800" dirty="0"/>
          </a:p>
        </p:txBody>
      </p:sp>
      <p:sp>
        <p:nvSpPr>
          <p:cNvPr id="3" name="Content Placeholder 2"/>
          <p:cNvSpPr>
            <a:spLocks noGrp="1"/>
          </p:cNvSpPr>
          <p:nvPr>
            <p:ph idx="1"/>
          </p:nvPr>
        </p:nvSpPr>
        <p:spPr/>
        <p:txBody>
          <a:bodyPr>
            <a:normAutofit/>
          </a:bodyPr>
          <a:lstStyle/>
          <a:p>
            <a:r>
              <a:rPr lang="en-US" sz="4400" dirty="0" smtClean="0"/>
              <a:t>Practice for all subject areas </a:t>
            </a:r>
          </a:p>
          <a:p>
            <a:r>
              <a:rPr lang="en-US" sz="4400" dirty="0" smtClean="0"/>
              <a:t>Created March 2016</a:t>
            </a:r>
            <a:endParaRPr lang="en-US" sz="4400" dirty="0"/>
          </a:p>
        </p:txBody>
      </p:sp>
    </p:spTree>
    <p:extLst>
      <p:ext uri="{BB962C8B-B14F-4D97-AF65-F5344CB8AC3E}">
        <p14:creationId xmlns:p14="http://schemas.microsoft.com/office/powerpoint/2010/main" val="323753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correct choice is choice (C) They also check pets’ teeth, just like dentists, to make sure they have no dangerous plaque. Sentence 3 is written in the present tense, and “have” is present tense. Choice (A) is incorrect because “would check” is future tense. Choice (B) is incorrect because “checked” is past tense. Choice (D) is incorrect because “had” is past tense. 	</a:t>
            </a:r>
          </a:p>
          <a:p>
            <a:endParaRPr lang="en-US" dirty="0"/>
          </a:p>
        </p:txBody>
      </p:sp>
    </p:spTree>
    <p:extLst>
      <p:ext uri="{BB962C8B-B14F-4D97-AF65-F5344CB8AC3E}">
        <p14:creationId xmlns:p14="http://schemas.microsoft.com/office/powerpoint/2010/main" val="39762454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34108" y="190764"/>
            <a:ext cx="5757400" cy="5991095"/>
          </a:xfrm>
          <a:prstGeom prst="rect">
            <a:avLst/>
          </a:prstGeom>
        </p:spPr>
      </p:pic>
    </p:spTree>
    <p:extLst>
      <p:ext uri="{BB962C8B-B14F-4D97-AF65-F5344CB8AC3E}">
        <p14:creationId xmlns:p14="http://schemas.microsoft.com/office/powerpoint/2010/main" val="8345337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82684" y="2215167"/>
            <a:ext cx="10299826" cy="3528810"/>
          </a:xfrm>
          <a:prstGeom prst="rect">
            <a:avLst/>
          </a:prstGeom>
        </p:spPr>
      </p:pic>
    </p:spTree>
    <p:extLst>
      <p:ext uri="{BB962C8B-B14F-4D97-AF65-F5344CB8AC3E}">
        <p14:creationId xmlns:p14="http://schemas.microsoft.com/office/powerpoint/2010/main" val="11767054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86687" y="1970468"/>
            <a:ext cx="7524738" cy="3546141"/>
          </a:xfrm>
          <a:prstGeom prst="rect">
            <a:avLst/>
          </a:prstGeom>
        </p:spPr>
      </p:pic>
    </p:spTree>
    <p:extLst>
      <p:ext uri="{BB962C8B-B14F-4D97-AF65-F5344CB8AC3E}">
        <p14:creationId xmlns:p14="http://schemas.microsoft.com/office/powerpoint/2010/main" val="1458108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37137" y="246368"/>
            <a:ext cx="6065949" cy="6400133"/>
          </a:xfrm>
          <a:prstGeom prst="rect">
            <a:avLst/>
          </a:prstGeom>
        </p:spPr>
      </p:pic>
    </p:spTree>
    <p:extLst>
      <p:ext uri="{BB962C8B-B14F-4D97-AF65-F5344CB8AC3E}">
        <p14:creationId xmlns:p14="http://schemas.microsoft.com/office/powerpoint/2010/main" val="28724711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64417" y="256922"/>
            <a:ext cx="4198513" cy="6282104"/>
          </a:xfrm>
          <a:prstGeom prst="rect">
            <a:avLst/>
          </a:prstGeom>
        </p:spPr>
      </p:pic>
    </p:spTree>
    <p:extLst>
      <p:ext uri="{BB962C8B-B14F-4D97-AF65-F5344CB8AC3E}">
        <p14:creationId xmlns:p14="http://schemas.microsoft.com/office/powerpoint/2010/main" val="5147943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70824" y="1996225"/>
            <a:ext cx="10154989" cy="3181081"/>
          </a:xfrm>
          <a:prstGeom prst="rect">
            <a:avLst/>
          </a:prstGeom>
        </p:spPr>
      </p:pic>
    </p:spTree>
    <p:extLst>
      <p:ext uri="{BB962C8B-B14F-4D97-AF65-F5344CB8AC3E}">
        <p14:creationId xmlns:p14="http://schemas.microsoft.com/office/powerpoint/2010/main" val="4899522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71234" y="402333"/>
            <a:ext cx="4649273" cy="5923518"/>
          </a:xfrm>
          <a:prstGeom prst="rect">
            <a:avLst/>
          </a:prstGeom>
        </p:spPr>
      </p:pic>
    </p:spTree>
    <p:extLst>
      <p:ext uri="{BB962C8B-B14F-4D97-AF65-F5344CB8AC3E}">
        <p14:creationId xmlns:p14="http://schemas.microsoft.com/office/powerpoint/2010/main" val="8971164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1769" y="502277"/>
            <a:ext cx="8793447" cy="6124008"/>
          </a:xfrm>
          <a:prstGeom prst="rect">
            <a:avLst/>
          </a:prstGeom>
        </p:spPr>
      </p:pic>
    </p:spTree>
    <p:extLst>
      <p:ext uri="{BB962C8B-B14F-4D97-AF65-F5344CB8AC3E}">
        <p14:creationId xmlns:p14="http://schemas.microsoft.com/office/powerpoint/2010/main" val="19648414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01532" y="636732"/>
            <a:ext cx="5512157" cy="5307244"/>
          </a:xfrm>
          <a:prstGeom prst="rect">
            <a:avLst/>
          </a:prstGeom>
        </p:spPr>
      </p:pic>
    </p:spTree>
    <p:extLst>
      <p:ext uri="{BB962C8B-B14F-4D97-AF65-F5344CB8AC3E}">
        <p14:creationId xmlns:p14="http://schemas.microsoft.com/office/powerpoint/2010/main" val="1150583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05726" y="1918952"/>
            <a:ext cx="9986769" cy="3930962"/>
          </a:xfrm>
          <a:prstGeom prst="rect">
            <a:avLst/>
          </a:prstGeom>
        </p:spPr>
      </p:pic>
    </p:spTree>
    <p:extLst>
      <p:ext uri="{BB962C8B-B14F-4D97-AF65-F5344CB8AC3E}">
        <p14:creationId xmlns:p14="http://schemas.microsoft.com/office/powerpoint/2010/main" val="242665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Which sentence uses the underlined word as a preposition? </a:t>
            </a:r>
            <a:endParaRPr lang="en-US" dirty="0"/>
          </a:p>
          <a:p>
            <a:r>
              <a:rPr lang="en-US" b="1" dirty="0"/>
              <a:t>A. </a:t>
            </a:r>
            <a:r>
              <a:rPr lang="en-US" dirty="0"/>
              <a:t>Derrick always forgets </a:t>
            </a:r>
            <a:r>
              <a:rPr lang="en-US" u="sng" dirty="0"/>
              <a:t>to </a:t>
            </a:r>
            <a:r>
              <a:rPr lang="en-US" dirty="0"/>
              <a:t>bring his winter gloves. </a:t>
            </a:r>
          </a:p>
          <a:p>
            <a:r>
              <a:rPr lang="en-US" b="1" dirty="0"/>
              <a:t>B. </a:t>
            </a:r>
            <a:r>
              <a:rPr lang="en-US" dirty="0"/>
              <a:t>Jasmine called to ask if I wanted to come </a:t>
            </a:r>
            <a:r>
              <a:rPr lang="en-US" u="sng" dirty="0"/>
              <a:t>over </a:t>
            </a:r>
            <a:r>
              <a:rPr lang="en-US" dirty="0"/>
              <a:t>later. </a:t>
            </a:r>
          </a:p>
          <a:p>
            <a:r>
              <a:rPr lang="en-US" b="1" dirty="0"/>
              <a:t>C. </a:t>
            </a:r>
            <a:r>
              <a:rPr lang="en-US" u="sng" dirty="0"/>
              <a:t>While </a:t>
            </a:r>
            <a:r>
              <a:rPr lang="en-US" dirty="0"/>
              <a:t>visiting your cousin, complete your homework. </a:t>
            </a:r>
          </a:p>
          <a:p>
            <a:r>
              <a:rPr lang="en-US" b="1" dirty="0"/>
              <a:t>D. </a:t>
            </a:r>
            <a:r>
              <a:rPr lang="en-US" dirty="0"/>
              <a:t>Iris decided to walk home </a:t>
            </a:r>
            <a:r>
              <a:rPr lang="en-US" u="sng" dirty="0"/>
              <a:t>with </a:t>
            </a:r>
            <a:r>
              <a:rPr lang="en-US" dirty="0"/>
              <a:t>her friends after school.</a:t>
            </a:r>
          </a:p>
          <a:p>
            <a:endParaRPr lang="en-US" dirty="0"/>
          </a:p>
        </p:txBody>
      </p:sp>
    </p:spTree>
    <p:extLst>
      <p:ext uri="{BB962C8B-B14F-4D97-AF65-F5344CB8AC3E}">
        <p14:creationId xmlns:p14="http://schemas.microsoft.com/office/powerpoint/2010/main" val="3696747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28046" y="466534"/>
            <a:ext cx="6478072" cy="5920036"/>
          </a:xfrm>
          <a:prstGeom prst="rect">
            <a:avLst/>
          </a:prstGeom>
        </p:spPr>
      </p:pic>
    </p:spTree>
    <p:extLst>
      <p:ext uri="{BB962C8B-B14F-4D97-AF65-F5344CB8AC3E}">
        <p14:creationId xmlns:p14="http://schemas.microsoft.com/office/powerpoint/2010/main" val="347633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3632" y="1690688"/>
            <a:ext cx="10100592" cy="3563892"/>
          </a:xfrm>
          <a:prstGeom prst="rect">
            <a:avLst/>
          </a:prstGeom>
        </p:spPr>
      </p:pic>
    </p:spTree>
    <p:extLst>
      <p:ext uri="{BB962C8B-B14F-4D97-AF65-F5344CB8AC3E}">
        <p14:creationId xmlns:p14="http://schemas.microsoft.com/office/powerpoint/2010/main" val="2140852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7893" y="1232123"/>
            <a:ext cx="6787165" cy="4748435"/>
          </a:xfrm>
          <a:prstGeom prst="rect">
            <a:avLst/>
          </a:prstGeom>
        </p:spPr>
      </p:pic>
    </p:spTree>
    <p:extLst>
      <p:ext uri="{BB962C8B-B14F-4D97-AF65-F5344CB8AC3E}">
        <p14:creationId xmlns:p14="http://schemas.microsoft.com/office/powerpoint/2010/main" val="27074222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7892" y="129501"/>
            <a:ext cx="6851561" cy="6702150"/>
          </a:xfrm>
          <a:prstGeom prst="rect">
            <a:avLst/>
          </a:prstGeom>
        </p:spPr>
      </p:pic>
    </p:spTree>
    <p:extLst>
      <p:ext uri="{BB962C8B-B14F-4D97-AF65-F5344CB8AC3E}">
        <p14:creationId xmlns:p14="http://schemas.microsoft.com/office/powerpoint/2010/main" val="3055401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39414" y="115226"/>
            <a:ext cx="5024955" cy="6388605"/>
          </a:xfrm>
          <a:prstGeom prst="rect">
            <a:avLst/>
          </a:prstGeom>
        </p:spPr>
      </p:pic>
    </p:spTree>
    <p:extLst>
      <p:ext uri="{BB962C8B-B14F-4D97-AF65-F5344CB8AC3E}">
        <p14:creationId xmlns:p14="http://schemas.microsoft.com/office/powerpoint/2010/main" val="37619391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8212" y="1690688"/>
            <a:ext cx="10615576" cy="4217366"/>
          </a:xfrm>
          <a:prstGeom prst="rect">
            <a:avLst/>
          </a:prstGeom>
        </p:spPr>
      </p:pic>
    </p:spTree>
    <p:extLst>
      <p:ext uri="{BB962C8B-B14F-4D97-AF65-F5344CB8AC3E}">
        <p14:creationId xmlns:p14="http://schemas.microsoft.com/office/powerpoint/2010/main" val="42904418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717442" y="486604"/>
            <a:ext cx="5447763" cy="5667270"/>
          </a:xfrm>
          <a:prstGeom prst="rect">
            <a:avLst/>
          </a:prstGeom>
        </p:spPr>
      </p:pic>
    </p:spTree>
    <p:extLst>
      <p:ext uri="{BB962C8B-B14F-4D97-AF65-F5344CB8AC3E}">
        <p14:creationId xmlns:p14="http://schemas.microsoft.com/office/powerpoint/2010/main" val="33355489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6788" y="528034"/>
            <a:ext cx="8911611" cy="6253995"/>
          </a:xfrm>
          <a:prstGeom prst="rect">
            <a:avLst/>
          </a:prstGeom>
        </p:spPr>
      </p:pic>
    </p:spTree>
    <p:extLst>
      <p:ext uri="{BB962C8B-B14F-4D97-AF65-F5344CB8AC3E}">
        <p14:creationId xmlns:p14="http://schemas.microsoft.com/office/powerpoint/2010/main" val="3487140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56845" y="203462"/>
            <a:ext cx="3477295" cy="6476301"/>
          </a:xfrm>
          <a:prstGeom prst="rect">
            <a:avLst/>
          </a:prstGeom>
        </p:spPr>
      </p:pic>
    </p:spTree>
    <p:extLst>
      <p:ext uri="{BB962C8B-B14F-4D97-AF65-F5344CB8AC3E}">
        <p14:creationId xmlns:p14="http://schemas.microsoft.com/office/powerpoint/2010/main" val="1780073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03331" y="1210613"/>
            <a:ext cx="9255069" cy="4879945"/>
          </a:xfrm>
          <a:prstGeom prst="rect">
            <a:avLst/>
          </a:prstGeom>
        </p:spPr>
      </p:pic>
    </p:spTree>
    <p:extLst>
      <p:ext uri="{BB962C8B-B14F-4D97-AF65-F5344CB8AC3E}">
        <p14:creationId xmlns:p14="http://schemas.microsoft.com/office/powerpoint/2010/main" val="374258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correct choice is choice (D) Iris decided to walk home with her friends after school. “With her friends” is a prepositional phrase. Choice (A) is used as an infinitive. Choice (B) has an adverb underlined, and choice (C) has a subordinating conjunction underlined.</a:t>
            </a:r>
            <a:endParaRPr lang="en-US" dirty="0"/>
          </a:p>
        </p:txBody>
      </p:sp>
    </p:spTree>
    <p:extLst>
      <p:ext uri="{BB962C8B-B14F-4D97-AF65-F5344CB8AC3E}">
        <p14:creationId xmlns:p14="http://schemas.microsoft.com/office/powerpoint/2010/main" val="39022736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61387" y="365160"/>
            <a:ext cx="4610636" cy="6130626"/>
          </a:xfrm>
          <a:prstGeom prst="rect">
            <a:avLst/>
          </a:prstGeom>
        </p:spPr>
      </p:pic>
    </p:spTree>
    <p:extLst>
      <p:ext uri="{BB962C8B-B14F-4D97-AF65-F5344CB8AC3E}">
        <p14:creationId xmlns:p14="http://schemas.microsoft.com/office/powerpoint/2010/main" val="26717874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SOCIAL </a:t>
            </a:r>
            <a:r>
              <a:rPr lang="en-US" sz="8000" dirty="0" smtClean="0"/>
              <a:t>STUDIES GA MILESTONES REVIEW</a:t>
            </a:r>
            <a:endParaRPr lang="en-US" sz="8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3817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Who was the president of the Confederacy? </a:t>
            </a:r>
            <a:endParaRPr lang="en-US" dirty="0"/>
          </a:p>
          <a:p>
            <a:pPr marL="0" indent="0">
              <a:buNone/>
            </a:pPr>
            <a:r>
              <a:rPr lang="en-US" b="1" dirty="0"/>
              <a:t>A. </a:t>
            </a:r>
            <a:r>
              <a:rPr lang="en-US" dirty="0"/>
              <a:t>Robert E. Lee </a:t>
            </a:r>
          </a:p>
          <a:p>
            <a:pPr marL="0" indent="0">
              <a:buNone/>
            </a:pPr>
            <a:r>
              <a:rPr lang="en-US" b="1" dirty="0"/>
              <a:t>B. </a:t>
            </a:r>
            <a:r>
              <a:rPr lang="en-US" dirty="0"/>
              <a:t>Jefferson Davis </a:t>
            </a:r>
          </a:p>
          <a:p>
            <a:pPr marL="0" indent="0">
              <a:buNone/>
            </a:pPr>
            <a:r>
              <a:rPr lang="en-US" b="1" dirty="0"/>
              <a:t>C. </a:t>
            </a:r>
            <a:r>
              <a:rPr lang="en-US" dirty="0"/>
              <a:t>Ulysses S. Grant </a:t>
            </a:r>
          </a:p>
          <a:p>
            <a:pPr marL="0" indent="0">
              <a:buNone/>
            </a:pPr>
            <a:r>
              <a:rPr lang="en-US" b="1" dirty="0"/>
              <a:t>D. </a:t>
            </a:r>
            <a:r>
              <a:rPr lang="en-US" dirty="0"/>
              <a:t>Abraham Lincoln </a:t>
            </a:r>
          </a:p>
          <a:p>
            <a:endParaRPr lang="en-US" dirty="0"/>
          </a:p>
        </p:txBody>
      </p:sp>
    </p:spTree>
    <p:extLst>
      <p:ext uri="{BB962C8B-B14F-4D97-AF65-F5344CB8AC3E}">
        <p14:creationId xmlns:p14="http://schemas.microsoft.com/office/powerpoint/2010/main" val="20234170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Correct Answer</a:t>
            </a:r>
            <a:r>
              <a:rPr lang="en-US" dirty="0"/>
              <a:t>: B </a:t>
            </a:r>
          </a:p>
          <a:p>
            <a:pPr marL="0" indent="0">
              <a:buNone/>
            </a:pPr>
            <a:r>
              <a:rPr lang="en-US" b="1" dirty="0"/>
              <a:t>Explanation of Correct Answer</a:t>
            </a:r>
            <a:r>
              <a:rPr lang="en-US" dirty="0"/>
              <a:t>: The correct answer is choice (B) Jefferson Davis. Davis was the president of the Confederate States of America. Choice (A) is incorrect because Lee was a Confederate general, not a political leader. Choice (C) is incorrect because Grant was a Union general, not a Confederate leader. Choice (D) is incorrect because Lincoln was the president of the United States, not the Confederacy. </a:t>
            </a:r>
          </a:p>
        </p:txBody>
      </p:sp>
    </p:spTree>
    <p:extLst>
      <p:ext uri="{BB962C8B-B14F-4D97-AF65-F5344CB8AC3E}">
        <p14:creationId xmlns:p14="http://schemas.microsoft.com/office/powerpoint/2010/main" val="37758170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How does the 17th Amendment help maintain a representative democracy? </a:t>
            </a:r>
            <a:endParaRPr lang="en-US" dirty="0"/>
          </a:p>
          <a:p>
            <a:pPr marL="0" indent="0">
              <a:buNone/>
            </a:pPr>
            <a:r>
              <a:rPr lang="en-US" b="1" dirty="0"/>
              <a:t>A. </a:t>
            </a:r>
            <a:r>
              <a:rPr lang="en-US" dirty="0"/>
              <a:t>by allowing only elected officials to choose the senators </a:t>
            </a:r>
          </a:p>
          <a:p>
            <a:pPr marL="0" indent="0">
              <a:buNone/>
            </a:pPr>
            <a:r>
              <a:rPr lang="en-US" b="1" dirty="0"/>
              <a:t>B. </a:t>
            </a:r>
            <a:r>
              <a:rPr lang="en-US" dirty="0"/>
              <a:t>by preventing senators from voting more than once on each law </a:t>
            </a:r>
          </a:p>
          <a:p>
            <a:pPr marL="0" indent="0">
              <a:buNone/>
            </a:pPr>
            <a:r>
              <a:rPr lang="en-US" b="1" dirty="0"/>
              <a:t>C. </a:t>
            </a:r>
            <a:r>
              <a:rPr lang="en-US" dirty="0"/>
              <a:t>by having the public choose their senators by voting for them in elections </a:t>
            </a:r>
          </a:p>
          <a:p>
            <a:pPr marL="0" indent="0">
              <a:buNone/>
            </a:pPr>
            <a:r>
              <a:rPr lang="en-US" b="1" dirty="0"/>
              <a:t>D. </a:t>
            </a:r>
            <a:r>
              <a:rPr lang="en-US" dirty="0"/>
              <a:t>by keeping the number of senators equal to the number of representatives </a:t>
            </a:r>
          </a:p>
          <a:p>
            <a:endParaRPr lang="en-US" dirty="0"/>
          </a:p>
        </p:txBody>
      </p:sp>
    </p:spTree>
    <p:extLst>
      <p:ext uri="{BB962C8B-B14F-4D97-AF65-F5344CB8AC3E}">
        <p14:creationId xmlns:p14="http://schemas.microsoft.com/office/powerpoint/2010/main" val="35591048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Correct Answer: C</a:t>
            </a:r>
          </a:p>
          <a:p>
            <a:pPr marL="0" indent="0">
              <a:buNone/>
            </a:pPr>
            <a:r>
              <a:rPr lang="en-US" dirty="0"/>
              <a:t>Explanation of Correct Answer: The correct answer is choice (C) by having the </a:t>
            </a:r>
            <a:r>
              <a:rPr lang="en-US" dirty="0" smtClean="0"/>
              <a:t>public choose </a:t>
            </a:r>
            <a:r>
              <a:rPr lang="en-US" dirty="0"/>
              <a:t>their senators by voting for them in elections. The 17th Amendment </a:t>
            </a:r>
            <a:r>
              <a:rPr lang="en-US" dirty="0" smtClean="0"/>
              <a:t>established the </a:t>
            </a:r>
            <a:r>
              <a:rPr lang="en-US" dirty="0"/>
              <a:t>direct election of senators by popular vote. Before the amendment, senators </a:t>
            </a:r>
            <a:r>
              <a:rPr lang="en-US" dirty="0" smtClean="0"/>
              <a:t>had been </a:t>
            </a:r>
            <a:r>
              <a:rPr lang="en-US" dirty="0"/>
              <a:t>chosen by state legislators. Choice (A) is incorrect because elected officials </a:t>
            </a:r>
            <a:r>
              <a:rPr lang="en-US" dirty="0" smtClean="0"/>
              <a:t>do not </a:t>
            </a:r>
            <a:r>
              <a:rPr lang="en-US" dirty="0"/>
              <a:t>choose senators. Choice (B) is incorrect because it does not explain the purpose </a:t>
            </a:r>
            <a:r>
              <a:rPr lang="en-US" dirty="0" smtClean="0"/>
              <a:t>of the </a:t>
            </a:r>
            <a:r>
              <a:rPr lang="en-US" dirty="0"/>
              <a:t>amendment. Choice (D) is incorrect because there are more members in the </a:t>
            </a:r>
            <a:r>
              <a:rPr lang="en-US" dirty="0" smtClean="0"/>
              <a:t>House of </a:t>
            </a:r>
            <a:r>
              <a:rPr lang="en-US" dirty="0"/>
              <a:t>Representatives than there are in the Senate.</a:t>
            </a:r>
          </a:p>
        </p:txBody>
      </p:sp>
    </p:spTree>
    <p:extLst>
      <p:ext uri="{BB962C8B-B14F-4D97-AF65-F5344CB8AC3E}">
        <p14:creationId xmlns:p14="http://schemas.microsoft.com/office/powerpoint/2010/main" val="7807100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3402" y="566670"/>
            <a:ext cx="8928783" cy="5827352"/>
          </a:xfrm>
          <a:prstGeom prst="rect">
            <a:avLst/>
          </a:prstGeom>
        </p:spPr>
      </p:pic>
    </p:spTree>
    <p:extLst>
      <p:ext uri="{BB962C8B-B14F-4D97-AF65-F5344CB8AC3E}">
        <p14:creationId xmlns:p14="http://schemas.microsoft.com/office/powerpoint/2010/main" val="5580361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65595" y="1690688"/>
            <a:ext cx="9671159" cy="3203284"/>
          </a:xfrm>
          <a:prstGeom prst="rect">
            <a:avLst/>
          </a:prstGeom>
        </p:spPr>
      </p:pic>
    </p:spTree>
    <p:extLst>
      <p:ext uri="{BB962C8B-B14F-4D97-AF65-F5344CB8AC3E}">
        <p14:creationId xmlns:p14="http://schemas.microsoft.com/office/powerpoint/2010/main" val="29547004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21942" y="1690688"/>
            <a:ext cx="7267692" cy="3216163"/>
          </a:xfrm>
          <a:prstGeom prst="rect">
            <a:avLst/>
          </a:prstGeom>
        </p:spPr>
      </p:pic>
    </p:spTree>
    <p:extLst>
      <p:ext uri="{BB962C8B-B14F-4D97-AF65-F5344CB8AC3E}">
        <p14:creationId xmlns:p14="http://schemas.microsoft.com/office/powerpoint/2010/main" val="3993707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17830" y="2137893"/>
            <a:ext cx="9406601" cy="3593205"/>
          </a:xfrm>
          <a:prstGeom prst="rect">
            <a:avLst/>
          </a:prstGeom>
        </p:spPr>
      </p:pic>
    </p:spTree>
    <p:extLst>
      <p:ext uri="{BB962C8B-B14F-4D97-AF65-F5344CB8AC3E}">
        <p14:creationId xmlns:p14="http://schemas.microsoft.com/office/powerpoint/2010/main" val="20567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MATH </a:t>
            </a:r>
            <a:br>
              <a:rPr lang="en-US" sz="8000" dirty="0" smtClean="0"/>
            </a:br>
            <a:r>
              <a:rPr lang="en-US" sz="8000" dirty="0" smtClean="0"/>
              <a:t>GA MILESTONES REVIEW</a:t>
            </a:r>
            <a:endParaRPr lang="en-US" sz="8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63583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8838" y="1880316"/>
            <a:ext cx="9561617" cy="2949261"/>
          </a:xfrm>
          <a:prstGeom prst="rect">
            <a:avLst/>
          </a:prstGeom>
        </p:spPr>
      </p:pic>
    </p:spTree>
    <p:extLst>
      <p:ext uri="{BB962C8B-B14F-4D97-AF65-F5344CB8AC3E}">
        <p14:creationId xmlns:p14="http://schemas.microsoft.com/office/powerpoint/2010/main" val="7830738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2009105"/>
            <a:ext cx="9609395" cy="2524259"/>
          </a:xfrm>
          <a:prstGeom prst="rect">
            <a:avLst/>
          </a:prstGeom>
        </p:spPr>
      </p:pic>
    </p:spTree>
    <p:extLst>
      <p:ext uri="{BB962C8B-B14F-4D97-AF65-F5344CB8AC3E}">
        <p14:creationId xmlns:p14="http://schemas.microsoft.com/office/powerpoint/2010/main" val="26165500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2216" y="1906072"/>
            <a:ext cx="8851589" cy="3490175"/>
          </a:xfrm>
          <a:prstGeom prst="rect">
            <a:avLst/>
          </a:prstGeom>
        </p:spPr>
      </p:pic>
    </p:spTree>
    <p:extLst>
      <p:ext uri="{BB962C8B-B14F-4D97-AF65-F5344CB8AC3E}">
        <p14:creationId xmlns:p14="http://schemas.microsoft.com/office/powerpoint/2010/main" val="42186111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30092" y="1944708"/>
            <a:ext cx="9454611" cy="3013657"/>
          </a:xfrm>
          <a:prstGeom prst="rect">
            <a:avLst/>
          </a:prstGeom>
        </p:spPr>
      </p:pic>
    </p:spTree>
    <p:extLst>
      <p:ext uri="{BB962C8B-B14F-4D97-AF65-F5344CB8AC3E}">
        <p14:creationId xmlns:p14="http://schemas.microsoft.com/office/powerpoint/2010/main" val="8750522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39945" y="1970469"/>
            <a:ext cx="8112178" cy="3258354"/>
          </a:xfrm>
          <a:prstGeom prst="rect">
            <a:avLst/>
          </a:prstGeom>
        </p:spPr>
      </p:pic>
    </p:spTree>
    <p:extLst>
      <p:ext uri="{BB962C8B-B14F-4D97-AF65-F5344CB8AC3E}">
        <p14:creationId xmlns:p14="http://schemas.microsoft.com/office/powerpoint/2010/main" val="10301478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 correct answer is (C) the Battle of Fort Sumter.  The South believed it was their military base because it was in Charleston, South Carolina—and South Carolina had succeeded from the Union.  However, the Union felt the base was theirs because they had built it and provided all of the supplies.</a:t>
            </a:r>
          </a:p>
          <a:p>
            <a:pPr marL="0" indent="0">
              <a:buNone/>
            </a:pPr>
            <a:endParaRPr lang="en-US" dirty="0"/>
          </a:p>
        </p:txBody>
      </p:sp>
      <p:pic>
        <p:nvPicPr>
          <p:cNvPr id="4" name="Picture 3"/>
          <p:cNvPicPr>
            <a:picLocks noChangeAspect="1"/>
          </p:cNvPicPr>
          <p:nvPr/>
        </p:nvPicPr>
        <p:blipFill>
          <a:blip r:embed="rId2"/>
          <a:stretch>
            <a:fillRect/>
          </a:stretch>
        </p:blipFill>
        <p:spPr>
          <a:xfrm>
            <a:off x="1151336" y="4185634"/>
            <a:ext cx="9486613" cy="1393346"/>
          </a:xfrm>
          <a:prstGeom prst="rect">
            <a:avLst/>
          </a:prstGeom>
        </p:spPr>
      </p:pic>
    </p:spTree>
    <p:extLst>
      <p:ext uri="{BB962C8B-B14F-4D97-AF65-F5344CB8AC3E}">
        <p14:creationId xmlns:p14="http://schemas.microsoft.com/office/powerpoint/2010/main" val="3644364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03808" y="400689"/>
            <a:ext cx="4829578" cy="5811592"/>
          </a:xfrm>
          <a:prstGeom prst="rect">
            <a:avLst/>
          </a:prstGeom>
        </p:spPr>
      </p:pic>
    </p:spTree>
    <p:extLst>
      <p:ext uri="{BB962C8B-B14F-4D97-AF65-F5344CB8AC3E}">
        <p14:creationId xmlns:p14="http://schemas.microsoft.com/office/powerpoint/2010/main" val="1564356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66614" y="1690688"/>
            <a:ext cx="9529667" cy="4292776"/>
          </a:xfrm>
          <a:prstGeom prst="rect">
            <a:avLst/>
          </a:prstGeom>
        </p:spPr>
      </p:pic>
    </p:spTree>
    <p:extLst>
      <p:ext uri="{BB962C8B-B14F-4D97-AF65-F5344CB8AC3E}">
        <p14:creationId xmlns:p14="http://schemas.microsoft.com/office/powerpoint/2010/main" val="33676309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1055" y="2343955"/>
            <a:ext cx="9938933" cy="2408349"/>
          </a:xfrm>
          <a:prstGeom prst="rect">
            <a:avLst/>
          </a:prstGeom>
        </p:spPr>
      </p:pic>
    </p:spTree>
    <p:extLst>
      <p:ext uri="{BB962C8B-B14F-4D97-AF65-F5344CB8AC3E}">
        <p14:creationId xmlns:p14="http://schemas.microsoft.com/office/powerpoint/2010/main" val="36266710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20633" y="2021983"/>
            <a:ext cx="9984742" cy="3746262"/>
          </a:xfrm>
          <a:prstGeom prst="rect">
            <a:avLst/>
          </a:prstGeom>
        </p:spPr>
      </p:pic>
    </p:spTree>
    <p:extLst>
      <p:ext uri="{BB962C8B-B14F-4D97-AF65-F5344CB8AC3E}">
        <p14:creationId xmlns:p14="http://schemas.microsoft.com/office/powerpoint/2010/main" val="325024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Look at these two numbers: </a:t>
            </a:r>
            <a:endParaRPr lang="en-US" dirty="0"/>
          </a:p>
          <a:p>
            <a:pPr marL="0" indent="0">
              <a:buNone/>
            </a:pPr>
            <a:r>
              <a:rPr lang="en-US" b="1" dirty="0"/>
              <a:t>563 436 </a:t>
            </a:r>
            <a:endParaRPr lang="en-US" dirty="0"/>
          </a:p>
          <a:p>
            <a:pPr marL="0" indent="0">
              <a:buNone/>
            </a:pPr>
            <a:r>
              <a:rPr lang="en-US" b="1" dirty="0"/>
              <a:t>How much greater is the digit 6 in 563 than the digit 6 in 436? </a:t>
            </a:r>
            <a:endParaRPr lang="en-US" dirty="0"/>
          </a:p>
          <a:p>
            <a:pPr marL="0" indent="0">
              <a:buNone/>
            </a:pPr>
            <a:r>
              <a:rPr lang="en-US" b="1" dirty="0"/>
              <a:t>A. </a:t>
            </a:r>
            <a:r>
              <a:rPr lang="en-US" dirty="0"/>
              <a:t>6 times greater </a:t>
            </a:r>
          </a:p>
          <a:p>
            <a:pPr marL="0" indent="0">
              <a:buNone/>
            </a:pPr>
            <a:r>
              <a:rPr lang="en-US" b="1" dirty="0"/>
              <a:t>B. </a:t>
            </a:r>
            <a:r>
              <a:rPr lang="en-US" dirty="0"/>
              <a:t>10 times greater </a:t>
            </a:r>
          </a:p>
          <a:p>
            <a:pPr marL="0" indent="0">
              <a:buNone/>
            </a:pPr>
            <a:r>
              <a:rPr lang="en-US" b="1" dirty="0"/>
              <a:t>C. </a:t>
            </a:r>
            <a:r>
              <a:rPr lang="en-US" dirty="0"/>
              <a:t>60 times greater </a:t>
            </a:r>
          </a:p>
          <a:p>
            <a:pPr marL="0" indent="0">
              <a:buNone/>
            </a:pPr>
            <a:r>
              <a:rPr lang="en-US" b="1" dirty="0"/>
              <a:t>D. </a:t>
            </a:r>
            <a:r>
              <a:rPr lang="en-US" dirty="0"/>
              <a:t>100 times greater </a:t>
            </a:r>
          </a:p>
        </p:txBody>
      </p:sp>
    </p:spTree>
    <p:extLst>
      <p:ext uri="{BB962C8B-B14F-4D97-AF65-F5344CB8AC3E}">
        <p14:creationId xmlns:p14="http://schemas.microsoft.com/office/powerpoint/2010/main" val="31324121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15377" y="2343955"/>
            <a:ext cx="9232818" cy="2897746"/>
          </a:xfrm>
          <a:prstGeom prst="rect">
            <a:avLst/>
          </a:prstGeom>
        </p:spPr>
      </p:pic>
    </p:spTree>
    <p:extLst>
      <p:ext uri="{BB962C8B-B14F-4D97-AF65-F5344CB8AC3E}">
        <p14:creationId xmlns:p14="http://schemas.microsoft.com/office/powerpoint/2010/main" val="21197960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4114" y="1690688"/>
            <a:ext cx="10190290" cy="3705560"/>
          </a:xfrm>
          <a:prstGeom prst="rect">
            <a:avLst/>
          </a:prstGeom>
        </p:spPr>
      </p:pic>
    </p:spTree>
    <p:extLst>
      <p:ext uri="{BB962C8B-B14F-4D97-AF65-F5344CB8AC3E}">
        <p14:creationId xmlns:p14="http://schemas.microsoft.com/office/powerpoint/2010/main" val="16483374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87143" y="2459865"/>
            <a:ext cx="9711768" cy="2717442"/>
          </a:xfrm>
          <a:prstGeom prst="rect">
            <a:avLst/>
          </a:prstGeom>
        </p:spPr>
      </p:pic>
    </p:spTree>
    <p:extLst>
      <p:ext uri="{BB962C8B-B14F-4D97-AF65-F5344CB8AC3E}">
        <p14:creationId xmlns:p14="http://schemas.microsoft.com/office/powerpoint/2010/main" val="41055234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8381" y="1893195"/>
            <a:ext cx="9569567" cy="4012556"/>
          </a:xfrm>
          <a:prstGeom prst="rect">
            <a:avLst/>
          </a:prstGeom>
        </p:spPr>
      </p:pic>
    </p:spTree>
    <p:extLst>
      <p:ext uri="{BB962C8B-B14F-4D97-AF65-F5344CB8AC3E}">
        <p14:creationId xmlns:p14="http://schemas.microsoft.com/office/powerpoint/2010/main" val="29692734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57266" y="2588654"/>
            <a:ext cx="9182450" cy="2524259"/>
          </a:xfrm>
          <a:prstGeom prst="rect">
            <a:avLst/>
          </a:prstGeom>
        </p:spPr>
      </p:pic>
    </p:spTree>
    <p:extLst>
      <p:ext uri="{BB962C8B-B14F-4D97-AF65-F5344CB8AC3E}">
        <p14:creationId xmlns:p14="http://schemas.microsoft.com/office/powerpoint/2010/main" val="14146098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3354" y="1690688"/>
            <a:ext cx="10634333" cy="4362381"/>
          </a:xfrm>
          <a:prstGeom prst="rect">
            <a:avLst/>
          </a:prstGeom>
        </p:spPr>
      </p:pic>
    </p:spTree>
    <p:extLst>
      <p:ext uri="{BB962C8B-B14F-4D97-AF65-F5344CB8AC3E}">
        <p14:creationId xmlns:p14="http://schemas.microsoft.com/office/powerpoint/2010/main" val="42452554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75520" y="2665926"/>
            <a:ext cx="10298470" cy="2446987"/>
          </a:xfrm>
          <a:prstGeom prst="rect">
            <a:avLst/>
          </a:prstGeom>
        </p:spPr>
      </p:pic>
    </p:spTree>
    <p:extLst>
      <p:ext uri="{BB962C8B-B14F-4D97-AF65-F5344CB8AC3E}">
        <p14:creationId xmlns:p14="http://schemas.microsoft.com/office/powerpoint/2010/main" val="784430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84968" y="1690688"/>
            <a:ext cx="9949699" cy="3151768"/>
          </a:xfrm>
          <a:prstGeom prst="rect">
            <a:avLst/>
          </a:prstGeom>
        </p:spPr>
      </p:pic>
    </p:spTree>
    <p:extLst>
      <p:ext uri="{BB962C8B-B14F-4D97-AF65-F5344CB8AC3E}">
        <p14:creationId xmlns:p14="http://schemas.microsoft.com/office/powerpoint/2010/main" val="19805278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82864" y="1841679"/>
            <a:ext cx="9202213" cy="3812146"/>
          </a:xfrm>
          <a:prstGeom prst="rect">
            <a:avLst/>
          </a:prstGeom>
        </p:spPr>
      </p:pic>
    </p:spTree>
    <p:extLst>
      <p:ext uri="{BB962C8B-B14F-4D97-AF65-F5344CB8AC3E}">
        <p14:creationId xmlns:p14="http://schemas.microsoft.com/office/powerpoint/2010/main" val="38451918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1831" y="1690688"/>
            <a:ext cx="9444451" cy="4326263"/>
          </a:xfrm>
          <a:prstGeom prst="rect">
            <a:avLst/>
          </a:prstGeom>
        </p:spPr>
      </p:pic>
    </p:spTree>
    <p:extLst>
      <p:ext uri="{BB962C8B-B14F-4D97-AF65-F5344CB8AC3E}">
        <p14:creationId xmlns:p14="http://schemas.microsoft.com/office/powerpoint/2010/main" val="355828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Correct Answer: B</a:t>
            </a:r>
          </a:p>
          <a:p>
            <a:pPr marL="0" indent="0">
              <a:buNone/>
            </a:pPr>
            <a:r>
              <a:rPr lang="en-US" dirty="0" smtClean="0"/>
              <a:t>Explanation of Correct Answer: The correct answer choice is (B) 10 times greater.</a:t>
            </a:r>
          </a:p>
          <a:p>
            <a:pPr marL="0" indent="0">
              <a:buNone/>
            </a:pPr>
            <a:r>
              <a:rPr lang="en-US" dirty="0" smtClean="0"/>
              <a:t>The digit 6 is in the tens place in 563 and in the ones place for 436. The value of the</a:t>
            </a:r>
          </a:p>
          <a:p>
            <a:pPr marL="0" indent="0">
              <a:buNone/>
            </a:pPr>
            <a:r>
              <a:rPr lang="en-US" dirty="0" smtClean="0"/>
              <a:t>same digit in the tens place is always ten times greater than the value of that digit</a:t>
            </a:r>
          </a:p>
          <a:p>
            <a:pPr marL="0" indent="0">
              <a:buNone/>
            </a:pPr>
            <a:r>
              <a:rPr lang="en-US" dirty="0" smtClean="0"/>
              <a:t>in the ones place. Choice (A) is incorrect because it shows a lack of understanding of</a:t>
            </a:r>
          </a:p>
          <a:p>
            <a:pPr marL="0" indent="0">
              <a:buNone/>
            </a:pPr>
            <a:r>
              <a:rPr lang="en-US" dirty="0" smtClean="0"/>
              <a:t>place value. Choice (C) is incorrect because it shows the value of the digit in 563, but</a:t>
            </a:r>
          </a:p>
          <a:p>
            <a:pPr marL="0" indent="0">
              <a:buNone/>
            </a:pPr>
            <a:r>
              <a:rPr lang="en-US" dirty="0" smtClean="0"/>
              <a:t>this does not compare the value of the digit in the two numbers. Choice (D) is incorrect</a:t>
            </a:r>
          </a:p>
          <a:p>
            <a:pPr marL="0" indent="0">
              <a:buNone/>
            </a:pPr>
            <a:r>
              <a:rPr lang="en-US" dirty="0" smtClean="0"/>
              <a:t>because it shows what the difference would be if the digit 6 were in the hundreds place</a:t>
            </a:r>
          </a:p>
          <a:p>
            <a:pPr marL="0" indent="0">
              <a:buNone/>
            </a:pPr>
            <a:r>
              <a:rPr lang="en-US" dirty="0" smtClean="0"/>
              <a:t>rather than the tens place.</a:t>
            </a:r>
            <a:endParaRPr lang="en-US" dirty="0"/>
          </a:p>
        </p:txBody>
      </p:sp>
    </p:spTree>
    <p:extLst>
      <p:ext uri="{BB962C8B-B14F-4D97-AF65-F5344CB8AC3E}">
        <p14:creationId xmlns:p14="http://schemas.microsoft.com/office/powerpoint/2010/main" val="38786496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2498500"/>
            <a:ext cx="9706094" cy="2459865"/>
          </a:xfrm>
          <a:prstGeom prst="rect">
            <a:avLst/>
          </a:prstGeom>
        </p:spPr>
      </p:pic>
    </p:spTree>
    <p:extLst>
      <p:ext uri="{BB962C8B-B14F-4D97-AF65-F5344CB8AC3E}">
        <p14:creationId xmlns:p14="http://schemas.microsoft.com/office/powerpoint/2010/main" val="1291010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2141" y="2459865"/>
            <a:ext cx="10898583" cy="3052293"/>
          </a:xfrm>
          <a:prstGeom prst="rect">
            <a:avLst/>
          </a:prstGeom>
        </p:spPr>
      </p:pic>
    </p:spTree>
    <p:extLst>
      <p:ext uri="{BB962C8B-B14F-4D97-AF65-F5344CB8AC3E}">
        <p14:creationId xmlns:p14="http://schemas.microsoft.com/office/powerpoint/2010/main" val="29685746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97746" y="181796"/>
            <a:ext cx="5383369" cy="6429060"/>
          </a:xfrm>
          <a:prstGeom prst="rect">
            <a:avLst/>
          </a:prstGeom>
        </p:spPr>
      </p:pic>
    </p:spTree>
    <p:extLst>
      <p:ext uri="{BB962C8B-B14F-4D97-AF65-F5344CB8AC3E}">
        <p14:creationId xmlns:p14="http://schemas.microsoft.com/office/powerpoint/2010/main" val="25258028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61155" y="2176530"/>
            <a:ext cx="9247470" cy="3490174"/>
          </a:xfrm>
          <a:prstGeom prst="rect">
            <a:avLst/>
          </a:prstGeom>
        </p:spPr>
      </p:pic>
    </p:spTree>
    <p:extLst>
      <p:ext uri="{BB962C8B-B14F-4D97-AF65-F5344CB8AC3E}">
        <p14:creationId xmlns:p14="http://schemas.microsoft.com/office/powerpoint/2010/main" val="381993060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7285" y="1004552"/>
            <a:ext cx="9110811" cy="5123703"/>
          </a:xfrm>
          <a:prstGeom prst="rect">
            <a:avLst/>
          </a:prstGeom>
        </p:spPr>
      </p:pic>
    </p:spTree>
    <p:extLst>
      <p:ext uri="{BB962C8B-B14F-4D97-AF65-F5344CB8AC3E}">
        <p14:creationId xmlns:p14="http://schemas.microsoft.com/office/powerpoint/2010/main" val="17501586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7190" y="2472744"/>
            <a:ext cx="10012286" cy="2871987"/>
          </a:xfrm>
          <a:prstGeom prst="rect">
            <a:avLst/>
          </a:prstGeom>
        </p:spPr>
      </p:pic>
    </p:spTree>
    <p:extLst>
      <p:ext uri="{BB962C8B-B14F-4D97-AF65-F5344CB8AC3E}">
        <p14:creationId xmlns:p14="http://schemas.microsoft.com/office/powerpoint/2010/main" val="29321893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08289" y="2021983"/>
            <a:ext cx="8815260" cy="3363361"/>
          </a:xfrm>
          <a:prstGeom prst="rect">
            <a:avLst/>
          </a:prstGeom>
        </p:spPr>
      </p:pic>
    </p:spTree>
    <p:extLst>
      <p:ext uri="{BB962C8B-B14F-4D97-AF65-F5344CB8AC3E}">
        <p14:creationId xmlns:p14="http://schemas.microsoft.com/office/powerpoint/2010/main" val="41726326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2381" y="2021983"/>
            <a:ext cx="9207844" cy="3709116"/>
          </a:xfrm>
          <a:prstGeom prst="rect">
            <a:avLst/>
          </a:prstGeom>
        </p:spPr>
      </p:pic>
    </p:spTree>
    <p:extLst>
      <p:ext uri="{BB962C8B-B14F-4D97-AF65-F5344CB8AC3E}">
        <p14:creationId xmlns:p14="http://schemas.microsoft.com/office/powerpoint/2010/main" val="10890504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1866" y="2150772"/>
            <a:ext cx="9398157" cy="2794715"/>
          </a:xfrm>
          <a:prstGeom prst="rect">
            <a:avLst/>
          </a:prstGeom>
        </p:spPr>
      </p:pic>
    </p:spTree>
    <p:extLst>
      <p:ext uri="{BB962C8B-B14F-4D97-AF65-F5344CB8AC3E}">
        <p14:creationId xmlns:p14="http://schemas.microsoft.com/office/powerpoint/2010/main" val="16367777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7828" y="1944710"/>
            <a:ext cx="9327016" cy="3876541"/>
          </a:xfrm>
          <a:prstGeom prst="rect">
            <a:avLst/>
          </a:prstGeom>
        </p:spPr>
      </p:pic>
    </p:spTree>
    <p:extLst>
      <p:ext uri="{BB962C8B-B14F-4D97-AF65-F5344CB8AC3E}">
        <p14:creationId xmlns:p14="http://schemas.microsoft.com/office/powerpoint/2010/main" val="381661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Evaluate these two expressions.</a:t>
            </a:r>
            <a:endParaRPr lang="en-US" dirty="0"/>
          </a:p>
          <a:p>
            <a:pPr marL="0" indent="0">
              <a:buNone/>
            </a:pPr>
            <a:r>
              <a:rPr lang="en-US" b="1" dirty="0"/>
              <a:t>a) (7 + 5) × 4 </a:t>
            </a:r>
            <a:endParaRPr lang="en-US" dirty="0"/>
          </a:p>
          <a:p>
            <a:pPr marL="0" indent="0">
              <a:buNone/>
            </a:pPr>
            <a:r>
              <a:rPr lang="en-US" b="1" dirty="0"/>
              <a:t>b) 7 + 5 × 4 </a:t>
            </a:r>
            <a:endParaRPr lang="en-US" dirty="0"/>
          </a:p>
          <a:p>
            <a:pPr marL="0" indent="0">
              <a:buNone/>
            </a:pPr>
            <a:r>
              <a:rPr lang="en-US" b="1" dirty="0"/>
              <a:t>Part A: Which expression has a greater value—a or b? </a:t>
            </a:r>
            <a:endParaRPr lang="en-US" b="1" dirty="0" smtClean="0"/>
          </a:p>
          <a:p>
            <a:pPr marL="0" indent="0">
              <a:buNone/>
            </a:pPr>
            <a:endParaRPr lang="en-US" b="1" dirty="0"/>
          </a:p>
          <a:p>
            <a:pPr marL="0" indent="0">
              <a:buNone/>
            </a:pPr>
            <a:r>
              <a:rPr lang="en-US" b="1" dirty="0"/>
              <a:t>Part B: Explain why this expression has a greater value.</a:t>
            </a:r>
            <a:endParaRPr lang="en-US" dirty="0"/>
          </a:p>
        </p:txBody>
      </p:sp>
    </p:spTree>
    <p:extLst>
      <p:ext uri="{BB962C8B-B14F-4D97-AF65-F5344CB8AC3E}">
        <p14:creationId xmlns:p14="http://schemas.microsoft.com/office/powerpoint/2010/main" val="30914933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44385" y="1790163"/>
            <a:ext cx="8805875" cy="3065172"/>
          </a:xfrm>
          <a:prstGeom prst="rect">
            <a:avLst/>
          </a:prstGeom>
        </p:spPr>
      </p:pic>
    </p:spTree>
    <p:extLst>
      <p:ext uri="{BB962C8B-B14F-4D97-AF65-F5344CB8AC3E}">
        <p14:creationId xmlns:p14="http://schemas.microsoft.com/office/powerpoint/2010/main" val="15270946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57082" y="1944709"/>
            <a:ext cx="9004349" cy="3749445"/>
          </a:xfrm>
          <a:prstGeom prst="rect">
            <a:avLst/>
          </a:prstGeom>
        </p:spPr>
      </p:pic>
    </p:spTree>
    <p:extLst>
      <p:ext uri="{BB962C8B-B14F-4D97-AF65-F5344CB8AC3E}">
        <p14:creationId xmlns:p14="http://schemas.microsoft.com/office/powerpoint/2010/main" val="3407513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5911" y="2356835"/>
            <a:ext cx="9850207" cy="2871988"/>
          </a:xfrm>
          <a:prstGeom prst="rect">
            <a:avLst/>
          </a:prstGeom>
        </p:spPr>
      </p:pic>
    </p:spTree>
    <p:extLst>
      <p:ext uri="{BB962C8B-B14F-4D97-AF65-F5344CB8AC3E}">
        <p14:creationId xmlns:p14="http://schemas.microsoft.com/office/powerpoint/2010/main" val="23392114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1804" y="1841680"/>
            <a:ext cx="8405521" cy="3786388"/>
          </a:xfrm>
          <a:prstGeom prst="rect">
            <a:avLst/>
          </a:prstGeom>
        </p:spPr>
      </p:pic>
    </p:spTree>
    <p:extLst>
      <p:ext uri="{BB962C8B-B14F-4D97-AF65-F5344CB8AC3E}">
        <p14:creationId xmlns:p14="http://schemas.microsoft.com/office/powerpoint/2010/main" val="3218445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sz="8000" dirty="0" smtClean="0">
                <a:solidFill>
                  <a:srgbClr val="FF0000"/>
                </a:solidFill>
              </a:rPr>
              <a:t>THE END…. NOW GO ROCK THE TEST!!!! </a:t>
            </a:r>
            <a:r>
              <a:rPr lang="en-US" sz="8000" dirty="0" smtClean="0">
                <a:solidFill>
                  <a:srgbClr val="FF0000"/>
                </a:solidFill>
                <a:sym typeface="Wingdings" panose="05000000000000000000" pitchFamily="2" charset="2"/>
              </a:rPr>
              <a:t></a:t>
            </a:r>
            <a:endParaRPr lang="en-US" sz="8000" dirty="0">
              <a:solidFill>
                <a:srgbClr val="FF0000"/>
              </a:solidFill>
            </a:endParaRPr>
          </a:p>
        </p:txBody>
      </p:sp>
    </p:spTree>
    <p:extLst>
      <p:ext uri="{BB962C8B-B14F-4D97-AF65-F5344CB8AC3E}">
        <p14:creationId xmlns:p14="http://schemas.microsoft.com/office/powerpoint/2010/main" val="11117244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585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Correct Answer</a:t>
            </a:r>
            <a:r>
              <a:rPr lang="en-US" dirty="0"/>
              <a:t>: a </a:t>
            </a:r>
            <a:endParaRPr lang="en-US" dirty="0" smtClean="0"/>
          </a:p>
          <a:p>
            <a:pPr marL="0" indent="0">
              <a:buNone/>
            </a:pPr>
            <a:endParaRPr lang="en-US" dirty="0"/>
          </a:p>
          <a:p>
            <a:pPr marL="0" indent="0">
              <a:buNone/>
            </a:pPr>
            <a:endParaRPr lang="en-US" dirty="0" smtClean="0"/>
          </a:p>
          <a:p>
            <a:pPr marL="0" indent="0">
              <a:buNone/>
            </a:pPr>
            <a:r>
              <a:rPr lang="en-US" b="1" dirty="0"/>
              <a:t>Explanation of Correct Answer</a:t>
            </a:r>
            <a:r>
              <a:rPr lang="en-US" dirty="0"/>
              <a:t>: The correct answer is choice (a). This expression has a value of 48, which is greater than choice b, which has a value of 27. Expression (a) has parentheses around 7 and 5, so you have to add these numbers first to find a sum of 12. Next you multiply the sum 12 by 4. The total value is 48. For the second expression, there are no parentheses. The order of operations states that you perform operations in parentheses first. If there are no parentheses in an expression, multiplication comes before addition. For expression (b), you must multiply 5 times 4, which is 20. Next you add 7, which is a total of 27.</a:t>
            </a:r>
          </a:p>
        </p:txBody>
      </p:sp>
    </p:spTree>
    <p:extLst>
      <p:ext uri="{BB962C8B-B14F-4D97-AF65-F5344CB8AC3E}">
        <p14:creationId xmlns:p14="http://schemas.microsoft.com/office/powerpoint/2010/main" val="205142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6225" y="365125"/>
            <a:ext cx="7083380" cy="4028866"/>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88961" y="4393991"/>
            <a:ext cx="9658081" cy="1697716"/>
          </a:xfrm>
        </p:spPr>
        <p:txBody>
          <a:bodyPr/>
          <a:lstStyle/>
          <a:p>
            <a:r>
              <a:rPr lang="en-US" b="1" dirty="0"/>
              <a:t>Part A: How much more than one cup is Anita’s mixture of water and vegetable oil? </a:t>
            </a:r>
          </a:p>
        </p:txBody>
      </p:sp>
    </p:spTree>
    <p:extLst>
      <p:ext uri="{BB962C8B-B14F-4D97-AF65-F5344CB8AC3E}">
        <p14:creationId xmlns:p14="http://schemas.microsoft.com/office/powerpoint/2010/main" val="392018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80448" y="2704563"/>
            <a:ext cx="9086240" cy="1362936"/>
          </a:xfrm>
          <a:prstGeom prst="rect">
            <a:avLst/>
          </a:prstGeom>
        </p:spPr>
      </p:pic>
    </p:spTree>
    <p:extLst>
      <p:ext uri="{BB962C8B-B14F-4D97-AF65-F5344CB8AC3E}">
        <p14:creationId xmlns:p14="http://schemas.microsoft.com/office/powerpoint/2010/main" val="140228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ELA </a:t>
            </a:r>
            <a:br>
              <a:rPr lang="en-US" sz="8000" dirty="0" smtClean="0"/>
            </a:br>
            <a:r>
              <a:rPr lang="en-US" sz="8000" dirty="0" smtClean="0"/>
              <a:t>GA MILESTONES REVIEW</a:t>
            </a:r>
            <a:endParaRPr lang="en-US" sz="8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263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63410" y="365125"/>
            <a:ext cx="7265180" cy="4351338"/>
          </a:xfrm>
          <a:prstGeom prst="rect">
            <a:avLst/>
          </a:prstGeom>
        </p:spPr>
      </p:pic>
      <p:sp>
        <p:nvSpPr>
          <p:cNvPr id="5" name="TextBox 4"/>
          <p:cNvSpPr txBox="1"/>
          <p:nvPr/>
        </p:nvSpPr>
        <p:spPr>
          <a:xfrm>
            <a:off x="1249251" y="4919730"/>
            <a:ext cx="9543245" cy="646331"/>
          </a:xfrm>
          <a:prstGeom prst="rect">
            <a:avLst/>
          </a:prstGeom>
          <a:noFill/>
        </p:spPr>
        <p:txBody>
          <a:bodyPr wrap="square" rtlCol="0">
            <a:spAutoFit/>
          </a:bodyPr>
          <a:lstStyle/>
          <a:p>
            <a:r>
              <a:rPr lang="en-US" b="1" dirty="0"/>
              <a:t>Part B: How could Anita know, without measuring, that </a:t>
            </a:r>
            <a:r>
              <a:rPr lang="en-US" b="1" dirty="0" smtClean="0"/>
              <a:t>1</a:t>
            </a:r>
            <a:r>
              <a:rPr lang="en-US" b="1" dirty="0"/>
              <a:t>/</a:t>
            </a:r>
            <a:r>
              <a:rPr lang="en-US" b="1" dirty="0" smtClean="0"/>
              <a:t> </a:t>
            </a:r>
            <a:r>
              <a:rPr lang="en-US" b="1" dirty="0"/>
              <a:t>3cup of water and </a:t>
            </a:r>
            <a:r>
              <a:rPr lang="en-US" b="1" dirty="0" smtClean="0"/>
              <a:t>3</a:t>
            </a:r>
            <a:r>
              <a:rPr lang="en-US" b="1" dirty="0"/>
              <a:t>/</a:t>
            </a:r>
            <a:r>
              <a:rPr lang="en-US" b="1" dirty="0" smtClean="0"/>
              <a:t> </a:t>
            </a:r>
            <a:r>
              <a:rPr lang="en-US" b="1" dirty="0"/>
              <a:t>4cup of oil together is less than 2 cups? </a:t>
            </a:r>
            <a:endParaRPr lang="en-US" dirty="0"/>
          </a:p>
        </p:txBody>
      </p:sp>
    </p:spTree>
    <p:extLst>
      <p:ext uri="{BB962C8B-B14F-4D97-AF65-F5344CB8AC3E}">
        <p14:creationId xmlns:p14="http://schemas.microsoft.com/office/powerpoint/2010/main" val="234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30933" y="2987899"/>
            <a:ext cx="9337067" cy="1442020"/>
          </a:xfrm>
          <a:prstGeom prst="rect">
            <a:avLst/>
          </a:prstGeom>
        </p:spPr>
      </p:pic>
    </p:spTree>
    <p:extLst>
      <p:ext uri="{BB962C8B-B14F-4D97-AF65-F5344CB8AC3E}">
        <p14:creationId xmlns:p14="http://schemas.microsoft.com/office/powerpoint/2010/main" val="377846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21743" y="365125"/>
            <a:ext cx="7265180" cy="4351338"/>
          </a:xfrm>
          <a:prstGeom prst="rect">
            <a:avLst/>
          </a:prstGeom>
        </p:spPr>
      </p:pic>
      <p:pic>
        <p:nvPicPr>
          <p:cNvPr id="5" name="Picture 4"/>
          <p:cNvPicPr>
            <a:picLocks noChangeAspect="1"/>
          </p:cNvPicPr>
          <p:nvPr/>
        </p:nvPicPr>
        <p:blipFill>
          <a:blip r:embed="rId3"/>
          <a:stretch>
            <a:fillRect/>
          </a:stretch>
        </p:blipFill>
        <p:spPr>
          <a:xfrm>
            <a:off x="2618033" y="4959708"/>
            <a:ext cx="5848350" cy="647700"/>
          </a:xfrm>
          <a:prstGeom prst="rect">
            <a:avLst/>
          </a:prstGeom>
        </p:spPr>
      </p:pic>
    </p:spTree>
    <p:extLst>
      <p:ext uri="{BB962C8B-B14F-4D97-AF65-F5344CB8AC3E}">
        <p14:creationId xmlns:p14="http://schemas.microsoft.com/office/powerpoint/2010/main" val="145075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78958" y="3090930"/>
            <a:ext cx="8017442" cy="1515201"/>
          </a:xfrm>
          <a:prstGeom prst="rect">
            <a:avLst/>
          </a:prstGeom>
        </p:spPr>
      </p:pic>
    </p:spTree>
    <p:extLst>
      <p:ext uri="{BB962C8B-B14F-4D97-AF65-F5344CB8AC3E}">
        <p14:creationId xmlns:p14="http://schemas.microsoft.com/office/powerpoint/2010/main" val="309685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There are 14 students making sculptures with craft sticks</a:t>
            </a:r>
            <a:r>
              <a:rPr lang="en-US" dirty="0" smtClean="0"/>
              <a:t>. </a:t>
            </a:r>
            <a:r>
              <a:rPr lang="en-US" b="1" dirty="0" smtClean="0"/>
              <a:t>There </a:t>
            </a:r>
            <a:r>
              <a:rPr lang="en-US" b="1" dirty="0"/>
              <a:t>are 644 craft sticks in a box</a:t>
            </a:r>
            <a:r>
              <a:rPr lang="en-US" dirty="0" smtClean="0"/>
              <a:t>. </a:t>
            </a:r>
            <a:r>
              <a:rPr lang="en-US" b="1" dirty="0" smtClean="0"/>
              <a:t>Each </a:t>
            </a:r>
            <a:r>
              <a:rPr lang="en-US" b="1" dirty="0"/>
              <a:t>student gets an equal number of craft sticks</a:t>
            </a:r>
            <a:r>
              <a:rPr lang="en-US" dirty="0"/>
              <a:t>.</a:t>
            </a:r>
          </a:p>
          <a:p>
            <a:pPr marL="0" indent="0">
              <a:buNone/>
            </a:pPr>
            <a:r>
              <a:rPr lang="en-US" b="1" dirty="0"/>
              <a:t>Part A: Explain each step needed to determine the maximum number of craft sticks that each student can get.</a:t>
            </a:r>
            <a:endParaRPr lang="en-US" dirty="0"/>
          </a:p>
        </p:txBody>
      </p:sp>
    </p:spTree>
    <p:extLst>
      <p:ext uri="{BB962C8B-B14F-4D97-AF65-F5344CB8AC3E}">
        <p14:creationId xmlns:p14="http://schemas.microsoft.com/office/powerpoint/2010/main" val="155772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Because there is a total of 664 matches and there are 14 people.  You must take the total you have of the item and divide it by how many groups you need to make.  The answer in the box should be 46.  Each person can use 46 matches.</a:t>
            </a:r>
            <a:endParaRPr lang="en-US" dirty="0"/>
          </a:p>
        </p:txBody>
      </p:sp>
    </p:spTree>
    <p:extLst>
      <p:ext uri="{BB962C8B-B14F-4D97-AF65-F5344CB8AC3E}">
        <p14:creationId xmlns:p14="http://schemas.microsoft.com/office/powerpoint/2010/main" val="315777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Which expression has a total value of 40?</a:t>
            </a:r>
          </a:p>
          <a:p>
            <a:pPr marL="0" indent="0">
              <a:buNone/>
            </a:pPr>
            <a:r>
              <a:rPr lang="en-US" dirty="0" smtClean="0"/>
              <a:t>A.	3 + 2 × (13 − 5)</a:t>
            </a:r>
          </a:p>
          <a:p>
            <a:pPr marL="0" indent="0">
              <a:buNone/>
            </a:pPr>
            <a:r>
              <a:rPr lang="en-US" dirty="0" smtClean="0"/>
              <a:t>B.	3 + 2 × 13 − 5</a:t>
            </a:r>
          </a:p>
          <a:p>
            <a:pPr marL="0" indent="0">
              <a:buNone/>
            </a:pPr>
            <a:r>
              <a:rPr lang="en-US" dirty="0" smtClean="0"/>
              <a:t>C.	(3 + 2) × (13 − 5)</a:t>
            </a:r>
          </a:p>
          <a:p>
            <a:pPr marL="0" indent="0">
              <a:buNone/>
            </a:pPr>
            <a:r>
              <a:rPr lang="en-US" dirty="0" smtClean="0"/>
              <a:t>D.	(3 + 2) × 13 − 5</a:t>
            </a:r>
            <a:endParaRPr lang="en-US" dirty="0"/>
          </a:p>
        </p:txBody>
      </p:sp>
    </p:spTree>
    <p:extLst>
      <p:ext uri="{BB962C8B-B14F-4D97-AF65-F5344CB8AC3E}">
        <p14:creationId xmlns:p14="http://schemas.microsoft.com/office/powerpoint/2010/main" val="52269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8800" y="370558"/>
            <a:ext cx="7109138" cy="6048792"/>
          </a:xfrm>
          <a:prstGeom prst="rect">
            <a:avLst/>
          </a:prstGeom>
        </p:spPr>
      </p:pic>
    </p:spTree>
    <p:extLst>
      <p:ext uri="{BB962C8B-B14F-4D97-AF65-F5344CB8AC3E}">
        <p14:creationId xmlns:p14="http://schemas.microsoft.com/office/powerpoint/2010/main" val="3501371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Rita wants to find the number that is </a:t>
            </a:r>
            <a:r>
              <a:rPr lang="en-US" b="1" i="1" dirty="0"/>
              <a:t>3 times as large as the sum of 5 and 7. </a:t>
            </a:r>
            <a:endParaRPr lang="en-US" dirty="0"/>
          </a:p>
          <a:p>
            <a:pPr marL="0" indent="0">
              <a:buNone/>
            </a:pPr>
            <a:r>
              <a:rPr lang="en-US" b="1" dirty="0"/>
              <a:t>She writes this expression: 3 × 5 + 7.</a:t>
            </a:r>
            <a:endParaRPr lang="en-US" dirty="0"/>
          </a:p>
          <a:p>
            <a:pPr marL="0" indent="0">
              <a:buNone/>
            </a:pPr>
            <a:r>
              <a:rPr lang="en-US" b="1" dirty="0"/>
              <a:t>Part A: Explain why Rita cannot use this expression to find the number</a:t>
            </a:r>
            <a:r>
              <a:rPr lang="en-US" b="1" dirty="0" smtClean="0"/>
              <a:t>.</a:t>
            </a:r>
          </a:p>
          <a:p>
            <a:pPr marL="0" indent="0">
              <a:buNone/>
            </a:pPr>
            <a:endParaRPr lang="en-US" b="1" dirty="0"/>
          </a:p>
          <a:p>
            <a:pPr marL="0" indent="0">
              <a:buNone/>
            </a:pPr>
            <a:r>
              <a:rPr lang="en-US" b="1" dirty="0"/>
              <a:t>Part B: How could Rita change the expression to find the correct number? </a:t>
            </a:r>
            <a:endParaRPr lang="en-US" dirty="0"/>
          </a:p>
        </p:txBody>
      </p:sp>
    </p:spTree>
    <p:extLst>
      <p:ext uri="{BB962C8B-B14F-4D97-AF65-F5344CB8AC3E}">
        <p14:creationId xmlns:p14="http://schemas.microsoft.com/office/powerpoint/2010/main" val="121563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Part A: If you use PEMDAS to solve her problem, you would first multiply 3 x 5.  You would get 15.  Then you would add 7.  However, the questions says 3 times the SUM of 5 and 7. This means you need to first add 5 and 7 THEN multiply it by 3.  </a:t>
            </a:r>
          </a:p>
          <a:p>
            <a:pPr marL="0" indent="0">
              <a:buNone/>
            </a:pPr>
            <a:endParaRPr lang="en-US" dirty="0"/>
          </a:p>
          <a:p>
            <a:pPr marL="0" indent="0">
              <a:buNone/>
            </a:pPr>
            <a:endParaRPr lang="en-US" dirty="0" smtClean="0"/>
          </a:p>
          <a:p>
            <a:pPr marL="0" indent="0">
              <a:buNone/>
            </a:pPr>
            <a:r>
              <a:rPr lang="en-US" dirty="0" smtClean="0"/>
              <a:t>Part B: the correct equation would be 3 (5 +7)</a:t>
            </a:r>
            <a:endParaRPr lang="en-US" dirty="0"/>
          </a:p>
        </p:txBody>
      </p:sp>
    </p:spTree>
    <p:extLst>
      <p:ext uri="{BB962C8B-B14F-4D97-AF65-F5344CB8AC3E}">
        <p14:creationId xmlns:p14="http://schemas.microsoft.com/office/powerpoint/2010/main" val="324550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b="1" dirty="0"/>
              <a:t>Which sentence shows the correct way to write the title of a book? </a:t>
            </a:r>
            <a:endParaRPr lang="en-US" dirty="0"/>
          </a:p>
          <a:p>
            <a:r>
              <a:rPr lang="en-US" b="1" dirty="0"/>
              <a:t>A. </a:t>
            </a:r>
            <a:r>
              <a:rPr lang="en-US" dirty="0"/>
              <a:t>During the summer I read a great novel, Because of Winn-Dixie. </a:t>
            </a:r>
          </a:p>
          <a:p>
            <a:r>
              <a:rPr lang="en-US" b="1" dirty="0"/>
              <a:t>B. </a:t>
            </a:r>
            <a:r>
              <a:rPr lang="en-US" dirty="0"/>
              <a:t>During the summer I read a great novel, BECAUSE OF WINN-DIXIE. </a:t>
            </a:r>
          </a:p>
          <a:p>
            <a:r>
              <a:rPr lang="en-US" b="1" dirty="0"/>
              <a:t>C. </a:t>
            </a:r>
            <a:r>
              <a:rPr lang="en-US" dirty="0"/>
              <a:t>During the summer I read a great novel, </a:t>
            </a:r>
            <a:r>
              <a:rPr lang="en-US" u="sng" dirty="0"/>
              <a:t>Because of Winn-Dixie</a:t>
            </a:r>
            <a:r>
              <a:rPr lang="en-US" dirty="0"/>
              <a:t>. </a:t>
            </a:r>
          </a:p>
          <a:p>
            <a:r>
              <a:rPr lang="en-US" b="1" dirty="0"/>
              <a:t>D. </a:t>
            </a:r>
            <a:r>
              <a:rPr lang="en-US" dirty="0"/>
              <a:t>During the summer I read a great novel, “Because of Winn-Dixie.” </a:t>
            </a:r>
          </a:p>
          <a:p>
            <a:pPr marL="0" indent="0">
              <a:buNone/>
            </a:pPr>
            <a:endParaRPr lang="en-US" dirty="0"/>
          </a:p>
        </p:txBody>
      </p:sp>
    </p:spTree>
    <p:extLst>
      <p:ext uri="{BB962C8B-B14F-4D97-AF65-F5344CB8AC3E}">
        <p14:creationId xmlns:p14="http://schemas.microsoft.com/office/powerpoint/2010/main" val="2617680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96225" y="391231"/>
            <a:ext cx="6570578" cy="5785732"/>
          </a:xfrm>
          <a:prstGeom prst="rect">
            <a:avLst/>
          </a:prstGeom>
        </p:spPr>
      </p:pic>
      <p:sp>
        <p:nvSpPr>
          <p:cNvPr id="5" name="Rectangle 4"/>
          <p:cNvSpPr/>
          <p:nvPr/>
        </p:nvSpPr>
        <p:spPr>
          <a:xfrm>
            <a:off x="8023537" y="3125050"/>
            <a:ext cx="3786389" cy="1754326"/>
          </a:xfrm>
          <a:prstGeom prst="rect">
            <a:avLst/>
          </a:prstGeom>
        </p:spPr>
        <p:txBody>
          <a:bodyPr wrap="square">
            <a:spAutoFit/>
          </a:bodyPr>
          <a:lstStyle/>
          <a:p>
            <a:r>
              <a:rPr lang="en-US" b="1" i="0" u="none" strike="noStrike" baseline="0" dirty="0" smtClean="0">
                <a:solidFill>
                  <a:srgbClr val="000000"/>
                </a:solidFill>
                <a:latin typeface="TeeFranklin Bd"/>
              </a:rPr>
              <a:t>Part A: What is the total number of miles each person rode? </a:t>
            </a:r>
            <a:endParaRPr lang="en-US" b="0" i="0" u="none" strike="noStrike" baseline="0" dirty="0" smtClean="0">
              <a:solidFill>
                <a:srgbClr val="000000"/>
              </a:solidFill>
              <a:latin typeface="TeeFranklin Bd"/>
            </a:endParaRPr>
          </a:p>
          <a:p>
            <a:endParaRPr lang="en-US" b="1" i="0" u="none" strike="noStrike" baseline="0" dirty="0" smtClean="0">
              <a:solidFill>
                <a:srgbClr val="000000"/>
              </a:solidFill>
              <a:latin typeface="TeeFranklin Bd"/>
            </a:endParaRPr>
          </a:p>
          <a:p>
            <a:r>
              <a:rPr lang="en-US" b="1" i="0" u="none" strike="noStrike" baseline="0" dirty="0" smtClean="0">
                <a:solidFill>
                  <a:srgbClr val="000000"/>
                </a:solidFill>
                <a:latin typeface="TeeFranklin Bd"/>
              </a:rPr>
              <a:t>Part B: Explain how the models illustrate the problem and answer.</a:t>
            </a:r>
            <a:endParaRPr lang="en-US" dirty="0"/>
          </a:p>
        </p:txBody>
      </p:sp>
    </p:spTree>
    <p:extLst>
      <p:ext uri="{BB962C8B-B14F-4D97-AF65-F5344CB8AC3E}">
        <p14:creationId xmlns:p14="http://schemas.microsoft.com/office/powerpoint/2010/main" val="2180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Part A:  Each person rode 2.9 miles each.</a:t>
            </a:r>
          </a:p>
          <a:p>
            <a:pPr marL="0" indent="0">
              <a:buNone/>
            </a:pPr>
            <a:endParaRPr lang="en-US" dirty="0"/>
          </a:p>
          <a:p>
            <a:pPr marL="0" indent="0">
              <a:buNone/>
            </a:pPr>
            <a:r>
              <a:rPr lang="en-US" dirty="0" smtClean="0"/>
              <a:t>Part B: Each person has 2 hundreds grids filled in and the 0.9 of the last one.  If you add up 2.9 + 2.9 + 2.9, or 2.9 x 3, you will get 8.7.</a:t>
            </a:r>
            <a:endParaRPr lang="en-US" dirty="0"/>
          </a:p>
        </p:txBody>
      </p:sp>
    </p:spTree>
    <p:extLst>
      <p:ext uri="{BB962C8B-B14F-4D97-AF65-F5344CB8AC3E}">
        <p14:creationId xmlns:p14="http://schemas.microsoft.com/office/powerpoint/2010/main" val="385222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51527" y="1468734"/>
            <a:ext cx="6354248" cy="3704135"/>
          </a:xfrm>
          <a:prstGeom prst="rect">
            <a:avLst/>
          </a:prstGeom>
        </p:spPr>
      </p:pic>
    </p:spTree>
    <p:extLst>
      <p:ext uri="{BB962C8B-B14F-4D97-AF65-F5344CB8AC3E}">
        <p14:creationId xmlns:p14="http://schemas.microsoft.com/office/powerpoint/2010/main" val="588068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3342" y="333647"/>
            <a:ext cx="8013430" cy="4998207"/>
          </a:xfrm>
          <a:prstGeom prst="rect">
            <a:avLst/>
          </a:prstGeom>
        </p:spPr>
      </p:pic>
    </p:spTree>
    <p:extLst>
      <p:ext uri="{BB962C8B-B14F-4D97-AF65-F5344CB8AC3E}">
        <p14:creationId xmlns:p14="http://schemas.microsoft.com/office/powerpoint/2010/main" val="357745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What </a:t>
            </a:r>
            <a:r>
              <a:rPr lang="en-US" b="1" dirty="0"/>
              <a:t>is 5</a:t>
            </a:r>
            <a:r>
              <a:rPr lang="en-US" dirty="0"/>
              <a:t>.</a:t>
            </a:r>
            <a:r>
              <a:rPr lang="en-US" b="1" dirty="0"/>
              <a:t>816 rounded to the nearest tenth? </a:t>
            </a:r>
            <a:endParaRPr lang="en-US" dirty="0"/>
          </a:p>
          <a:p>
            <a:pPr marL="0" indent="0">
              <a:buNone/>
            </a:pPr>
            <a:r>
              <a:rPr lang="en-US" b="1" dirty="0"/>
              <a:t>A. </a:t>
            </a:r>
            <a:r>
              <a:rPr lang="en-US" dirty="0"/>
              <a:t>5.8 </a:t>
            </a:r>
          </a:p>
          <a:p>
            <a:pPr marL="0" indent="0">
              <a:buNone/>
            </a:pPr>
            <a:r>
              <a:rPr lang="en-US" b="1" dirty="0"/>
              <a:t>B. </a:t>
            </a:r>
            <a:r>
              <a:rPr lang="en-US" dirty="0"/>
              <a:t>5.82 </a:t>
            </a:r>
          </a:p>
          <a:p>
            <a:pPr marL="0" indent="0">
              <a:buNone/>
            </a:pPr>
            <a:r>
              <a:rPr lang="en-US" b="1" dirty="0"/>
              <a:t>C. </a:t>
            </a:r>
            <a:r>
              <a:rPr lang="en-US" dirty="0"/>
              <a:t>5.9 </a:t>
            </a:r>
          </a:p>
          <a:p>
            <a:pPr marL="0" indent="0">
              <a:buNone/>
            </a:pPr>
            <a:r>
              <a:rPr lang="en-US" b="1" dirty="0"/>
              <a:t>D. </a:t>
            </a:r>
            <a:r>
              <a:rPr lang="en-US" dirty="0"/>
              <a:t>6.00</a:t>
            </a:r>
          </a:p>
          <a:p>
            <a:endParaRPr lang="en-US" dirty="0"/>
          </a:p>
        </p:txBody>
      </p:sp>
    </p:spTree>
    <p:extLst>
      <p:ext uri="{BB962C8B-B14F-4D97-AF65-F5344CB8AC3E}">
        <p14:creationId xmlns:p14="http://schemas.microsoft.com/office/powerpoint/2010/main" val="879363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94704" y="336982"/>
            <a:ext cx="9028090" cy="5581556"/>
          </a:xfrm>
          <a:prstGeom prst="rect">
            <a:avLst/>
          </a:prstGeom>
        </p:spPr>
      </p:pic>
    </p:spTree>
    <p:extLst>
      <p:ext uri="{BB962C8B-B14F-4D97-AF65-F5344CB8AC3E}">
        <p14:creationId xmlns:p14="http://schemas.microsoft.com/office/powerpoint/2010/main" val="3092659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55708" y="1004552"/>
            <a:ext cx="9073903" cy="5189052"/>
          </a:xfrm>
          <a:prstGeom prst="rect">
            <a:avLst/>
          </a:prstGeom>
        </p:spPr>
      </p:pic>
    </p:spTree>
    <p:extLst>
      <p:ext uri="{BB962C8B-B14F-4D97-AF65-F5344CB8AC3E}">
        <p14:creationId xmlns:p14="http://schemas.microsoft.com/office/powerpoint/2010/main" val="1803688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5008" y="669398"/>
            <a:ext cx="8910228" cy="5100337"/>
          </a:xfrm>
          <a:prstGeom prst="rect">
            <a:avLst/>
          </a:prstGeom>
        </p:spPr>
      </p:pic>
    </p:spTree>
    <p:extLst>
      <p:ext uri="{BB962C8B-B14F-4D97-AF65-F5344CB8AC3E}">
        <p14:creationId xmlns:p14="http://schemas.microsoft.com/office/powerpoint/2010/main" val="3044468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62140" y="152013"/>
            <a:ext cx="6894687" cy="6287424"/>
          </a:xfrm>
          <a:prstGeom prst="rect">
            <a:avLst/>
          </a:prstGeom>
        </p:spPr>
      </p:pic>
    </p:spTree>
    <p:extLst>
      <p:ext uri="{BB962C8B-B14F-4D97-AF65-F5344CB8AC3E}">
        <p14:creationId xmlns:p14="http://schemas.microsoft.com/office/powerpoint/2010/main" val="172974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5888" y="643944"/>
            <a:ext cx="10251582" cy="5125791"/>
          </a:xfrm>
          <a:prstGeom prst="rect">
            <a:avLst/>
          </a:prstGeom>
        </p:spPr>
      </p:pic>
    </p:spTree>
    <p:extLst>
      <p:ext uri="{BB962C8B-B14F-4D97-AF65-F5344CB8AC3E}">
        <p14:creationId xmlns:p14="http://schemas.microsoft.com/office/powerpoint/2010/main" val="244483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Correct Answer: C</a:t>
            </a:r>
          </a:p>
          <a:p>
            <a:pPr marL="0" indent="0">
              <a:buNone/>
            </a:pPr>
            <a:r>
              <a:rPr lang="en-US" dirty="0" smtClean="0"/>
              <a:t>Explanation of Correct Answer: The correct answer is choice (C) During the summer I read a great novel, Because of Winn-Dixie. Underlining or italics are appropriate for book titles. Choice (A) does not show the reader that Because of Winn-Dixie is a title. Choice (B) uses all caps, which is not correct for a book title. Choice (D) uses a format that would be appropriate for a short story but not for a novel.</a:t>
            </a:r>
            <a:endParaRPr lang="en-US" dirty="0"/>
          </a:p>
        </p:txBody>
      </p:sp>
    </p:spTree>
    <p:extLst>
      <p:ext uri="{BB962C8B-B14F-4D97-AF65-F5344CB8AC3E}">
        <p14:creationId xmlns:p14="http://schemas.microsoft.com/office/powerpoint/2010/main" val="3344807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68958" y="308345"/>
            <a:ext cx="7021164" cy="6285638"/>
          </a:xfrm>
          <a:prstGeom prst="rect">
            <a:avLst/>
          </a:prstGeom>
        </p:spPr>
      </p:pic>
    </p:spTree>
    <p:extLst>
      <p:ext uri="{BB962C8B-B14F-4D97-AF65-F5344CB8AC3E}">
        <p14:creationId xmlns:p14="http://schemas.microsoft.com/office/powerpoint/2010/main" val="232066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30310" y="818354"/>
            <a:ext cx="9232795" cy="4758198"/>
          </a:xfrm>
          <a:prstGeom prst="rect">
            <a:avLst/>
          </a:prstGeom>
        </p:spPr>
      </p:pic>
    </p:spTree>
    <p:extLst>
      <p:ext uri="{BB962C8B-B14F-4D97-AF65-F5344CB8AC3E}">
        <p14:creationId xmlns:p14="http://schemas.microsoft.com/office/powerpoint/2010/main" val="1127982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7515" y="1558344"/>
            <a:ext cx="9187702" cy="4142319"/>
          </a:xfrm>
          <a:prstGeom prst="rect">
            <a:avLst/>
          </a:prstGeom>
        </p:spPr>
      </p:pic>
    </p:spTree>
    <p:extLst>
      <p:ext uri="{BB962C8B-B14F-4D97-AF65-F5344CB8AC3E}">
        <p14:creationId xmlns:p14="http://schemas.microsoft.com/office/powerpoint/2010/main" val="1784373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60 divided by 8 is 7.5 pounds.  Therefore, answer C is correct 7 ½ pounds. </a:t>
            </a:r>
            <a:endParaRPr lang="en-US" dirty="0"/>
          </a:p>
        </p:txBody>
      </p:sp>
    </p:spTree>
    <p:extLst>
      <p:ext uri="{BB962C8B-B14F-4D97-AF65-F5344CB8AC3E}">
        <p14:creationId xmlns:p14="http://schemas.microsoft.com/office/powerpoint/2010/main" val="528907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64407" y="568710"/>
            <a:ext cx="6040190" cy="4786566"/>
          </a:xfrm>
          <a:prstGeom prst="rect">
            <a:avLst/>
          </a:prstGeom>
        </p:spPr>
      </p:pic>
    </p:spTree>
    <p:extLst>
      <p:ext uri="{BB962C8B-B14F-4D97-AF65-F5344CB8AC3E}">
        <p14:creationId xmlns:p14="http://schemas.microsoft.com/office/powerpoint/2010/main" val="14813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 23/24 </a:t>
            </a:r>
            <a:endParaRPr lang="en-US" dirty="0"/>
          </a:p>
        </p:txBody>
      </p:sp>
    </p:spTree>
    <p:extLst>
      <p:ext uri="{BB962C8B-B14F-4D97-AF65-F5344CB8AC3E}">
        <p14:creationId xmlns:p14="http://schemas.microsoft.com/office/powerpoint/2010/main" val="2448353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293602"/>
            <a:ext cx="7648575" cy="5393617"/>
          </a:xfrm>
          <a:prstGeom prst="rect">
            <a:avLst/>
          </a:prstGeom>
        </p:spPr>
      </p:pic>
    </p:spTree>
    <p:extLst>
      <p:ext uri="{BB962C8B-B14F-4D97-AF65-F5344CB8AC3E}">
        <p14:creationId xmlns:p14="http://schemas.microsoft.com/office/powerpoint/2010/main" val="3183534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30308" y="2743201"/>
            <a:ext cx="4161017" cy="1510506"/>
          </a:xfrm>
          <a:prstGeom prst="rect">
            <a:avLst/>
          </a:prstGeom>
        </p:spPr>
      </p:pic>
    </p:spTree>
    <p:extLst>
      <p:ext uri="{BB962C8B-B14F-4D97-AF65-F5344CB8AC3E}">
        <p14:creationId xmlns:p14="http://schemas.microsoft.com/office/powerpoint/2010/main" val="1141556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15166" y="113652"/>
            <a:ext cx="7134895" cy="7147413"/>
          </a:xfrm>
          <a:prstGeom prst="rect">
            <a:avLst/>
          </a:prstGeom>
        </p:spPr>
      </p:pic>
    </p:spTree>
    <p:extLst>
      <p:ext uri="{BB962C8B-B14F-4D97-AF65-F5344CB8AC3E}">
        <p14:creationId xmlns:p14="http://schemas.microsoft.com/office/powerpoint/2010/main" val="435223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1380" y="1035601"/>
            <a:ext cx="4908595" cy="4061068"/>
          </a:xfrm>
          <a:prstGeom prst="rect">
            <a:avLst/>
          </a:prstGeom>
        </p:spPr>
      </p:pic>
    </p:spTree>
    <p:extLst>
      <p:ext uri="{BB962C8B-B14F-4D97-AF65-F5344CB8AC3E}">
        <p14:creationId xmlns:p14="http://schemas.microsoft.com/office/powerpoint/2010/main" val="288702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Which sentence uses commas correctly? </a:t>
            </a:r>
            <a:endParaRPr lang="en-US" dirty="0"/>
          </a:p>
          <a:p>
            <a:r>
              <a:rPr lang="en-US" b="1" dirty="0"/>
              <a:t>A. </a:t>
            </a:r>
            <a:r>
              <a:rPr lang="en-US" dirty="0"/>
              <a:t>“Jason, you called last night, didn’t you?” </a:t>
            </a:r>
          </a:p>
          <a:p>
            <a:r>
              <a:rPr lang="en-US" b="1" dirty="0"/>
              <a:t>B. </a:t>
            </a:r>
            <a:r>
              <a:rPr lang="en-US" dirty="0"/>
              <a:t>“Yes it was me, I did phone you, last night.” </a:t>
            </a:r>
          </a:p>
          <a:p>
            <a:r>
              <a:rPr lang="en-US" b="1" dirty="0"/>
              <a:t>C. </a:t>
            </a:r>
            <a:r>
              <a:rPr lang="en-US" dirty="0"/>
              <a:t>“There goes your little sister Nathaniel,” I said. </a:t>
            </a:r>
          </a:p>
          <a:p>
            <a:r>
              <a:rPr lang="en-US" b="1" dirty="0"/>
              <a:t>D. </a:t>
            </a:r>
            <a:r>
              <a:rPr lang="en-US" dirty="0"/>
              <a:t>“No she is home sick today,” Nathaniel replied. </a:t>
            </a:r>
          </a:p>
          <a:p>
            <a:endParaRPr lang="en-US" dirty="0"/>
          </a:p>
        </p:txBody>
      </p:sp>
    </p:spTree>
    <p:extLst>
      <p:ext uri="{BB962C8B-B14F-4D97-AF65-F5344CB8AC3E}">
        <p14:creationId xmlns:p14="http://schemas.microsoft.com/office/powerpoint/2010/main" val="1160933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04563" y="112539"/>
            <a:ext cx="5834130" cy="6689644"/>
          </a:xfrm>
          <a:prstGeom prst="rect">
            <a:avLst/>
          </a:prstGeom>
        </p:spPr>
      </p:pic>
    </p:spTree>
    <p:extLst>
      <p:ext uri="{BB962C8B-B14F-4D97-AF65-F5344CB8AC3E}">
        <p14:creationId xmlns:p14="http://schemas.microsoft.com/office/powerpoint/2010/main" val="2227103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Part A:  Row A: (1, 2)</a:t>
            </a:r>
          </a:p>
          <a:p>
            <a:pPr marL="0" indent="0">
              <a:buNone/>
            </a:pPr>
            <a:r>
              <a:rPr lang="en-US" dirty="0"/>
              <a:t>	</a:t>
            </a:r>
            <a:r>
              <a:rPr lang="en-US" dirty="0" smtClean="0"/>
              <a:t>   Row B: (2, 4)</a:t>
            </a:r>
          </a:p>
          <a:p>
            <a:pPr marL="0" indent="0">
              <a:buNone/>
            </a:pPr>
            <a:r>
              <a:rPr lang="en-US" dirty="0"/>
              <a:t>	</a:t>
            </a:r>
            <a:r>
              <a:rPr lang="en-US" dirty="0" smtClean="0"/>
              <a:t>   Row C: (3, 6)</a:t>
            </a:r>
          </a:p>
          <a:p>
            <a:pPr marL="0" indent="0">
              <a:buNone/>
            </a:pPr>
            <a:r>
              <a:rPr lang="en-US" dirty="0"/>
              <a:t>	</a:t>
            </a:r>
            <a:r>
              <a:rPr lang="en-US" dirty="0" smtClean="0"/>
              <a:t>   Row D: (4,8)</a:t>
            </a:r>
          </a:p>
          <a:p>
            <a:pPr marL="0" indent="0">
              <a:buNone/>
            </a:pPr>
            <a:r>
              <a:rPr lang="en-US" dirty="0"/>
              <a:t>	</a:t>
            </a:r>
            <a:r>
              <a:rPr lang="en-US" dirty="0" smtClean="0"/>
              <a:t>   Row E: (5, 10)</a:t>
            </a:r>
          </a:p>
          <a:p>
            <a:pPr marL="0" indent="0">
              <a:buNone/>
            </a:pPr>
            <a:endParaRPr lang="en-US" dirty="0"/>
          </a:p>
          <a:p>
            <a:pPr marL="0" indent="0">
              <a:buNone/>
            </a:pPr>
            <a:r>
              <a:rPr lang="en-US" dirty="0" smtClean="0"/>
              <a:t>Part B:  Y is double X</a:t>
            </a:r>
            <a:endParaRPr lang="en-US" dirty="0"/>
          </a:p>
        </p:txBody>
      </p:sp>
    </p:spTree>
    <p:extLst>
      <p:ext uri="{BB962C8B-B14F-4D97-AF65-F5344CB8AC3E}">
        <p14:creationId xmlns:p14="http://schemas.microsoft.com/office/powerpoint/2010/main" val="4245945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56834" y="48462"/>
            <a:ext cx="6349283" cy="6712100"/>
          </a:xfrm>
          <a:prstGeom prst="rect">
            <a:avLst/>
          </a:prstGeom>
        </p:spPr>
      </p:pic>
    </p:spTree>
    <p:extLst>
      <p:ext uri="{BB962C8B-B14F-4D97-AF65-F5344CB8AC3E}">
        <p14:creationId xmlns:p14="http://schemas.microsoft.com/office/powerpoint/2010/main" val="2349188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600" dirty="0" smtClean="0"/>
              <a:t>C. (8, 2)</a:t>
            </a:r>
            <a:endParaRPr lang="en-US" sz="6600" dirty="0"/>
          </a:p>
        </p:txBody>
      </p:sp>
    </p:spTree>
    <p:extLst>
      <p:ext uri="{BB962C8B-B14F-4D97-AF65-F5344CB8AC3E}">
        <p14:creationId xmlns:p14="http://schemas.microsoft.com/office/powerpoint/2010/main" val="2497150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430333" y="365125"/>
            <a:ext cx="4198513" cy="6146688"/>
          </a:xfrm>
          <a:prstGeom prst="rect">
            <a:avLst/>
          </a:prstGeom>
        </p:spPr>
      </p:pic>
    </p:spTree>
    <p:extLst>
      <p:ext uri="{BB962C8B-B14F-4D97-AF65-F5344CB8AC3E}">
        <p14:creationId xmlns:p14="http://schemas.microsoft.com/office/powerpoint/2010/main" val="3325057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478" y="2550017"/>
            <a:ext cx="6071710" cy="1927527"/>
          </a:xfrm>
          <a:prstGeom prst="rect">
            <a:avLst/>
          </a:prstGeom>
        </p:spPr>
      </p:pic>
    </p:spTree>
    <p:extLst>
      <p:ext uri="{BB962C8B-B14F-4D97-AF65-F5344CB8AC3E}">
        <p14:creationId xmlns:p14="http://schemas.microsoft.com/office/powerpoint/2010/main" val="64432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6068" y="1161896"/>
            <a:ext cx="7068757" cy="3982398"/>
          </a:xfrm>
          <a:prstGeom prst="rect">
            <a:avLst/>
          </a:prstGeom>
        </p:spPr>
      </p:pic>
    </p:spTree>
    <p:extLst>
      <p:ext uri="{BB962C8B-B14F-4D97-AF65-F5344CB8AC3E}">
        <p14:creationId xmlns:p14="http://schemas.microsoft.com/office/powerpoint/2010/main" val="2720094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000" dirty="0" smtClean="0"/>
              <a:t>D. Both figures have at least one pair of parallel lines. </a:t>
            </a:r>
            <a:endParaRPr lang="en-US" sz="6000" dirty="0"/>
          </a:p>
        </p:txBody>
      </p:sp>
    </p:spTree>
    <p:extLst>
      <p:ext uri="{BB962C8B-B14F-4D97-AF65-F5344CB8AC3E}">
        <p14:creationId xmlns:p14="http://schemas.microsoft.com/office/powerpoint/2010/main" val="2984155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61283" y="365125"/>
            <a:ext cx="8228103" cy="4375261"/>
          </a:xfrm>
          <a:prstGeom prst="rect">
            <a:avLst/>
          </a:prstGeom>
        </p:spPr>
      </p:pic>
      <p:sp>
        <p:nvSpPr>
          <p:cNvPr id="5" name="Rectangle 4"/>
          <p:cNvSpPr/>
          <p:nvPr/>
        </p:nvSpPr>
        <p:spPr>
          <a:xfrm>
            <a:off x="1261283" y="5395106"/>
            <a:ext cx="5878532" cy="369332"/>
          </a:xfrm>
          <a:prstGeom prst="rect">
            <a:avLst/>
          </a:prstGeom>
        </p:spPr>
        <p:txBody>
          <a:bodyPr wrap="none">
            <a:spAutoFit/>
          </a:bodyPr>
          <a:lstStyle/>
          <a:p>
            <a:r>
              <a:rPr lang="en-US" b="1" i="0" u="none" strike="noStrike" baseline="0" dirty="0" smtClean="0">
                <a:solidFill>
                  <a:srgbClr val="000000"/>
                </a:solidFill>
                <a:latin typeface="TeeFranklin Bd"/>
              </a:rPr>
              <a:t>Part C: What other name could you give this figure?</a:t>
            </a:r>
            <a:endParaRPr lang="en-US" dirty="0"/>
          </a:p>
        </p:txBody>
      </p:sp>
    </p:spTree>
    <p:extLst>
      <p:ext uri="{BB962C8B-B14F-4D97-AF65-F5344CB8AC3E}">
        <p14:creationId xmlns:p14="http://schemas.microsoft.com/office/powerpoint/2010/main" val="4147687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Part A:  Parallelogram</a:t>
            </a:r>
          </a:p>
          <a:p>
            <a:pPr marL="0" indent="0">
              <a:buNone/>
            </a:pPr>
            <a:endParaRPr lang="en-US" dirty="0"/>
          </a:p>
          <a:p>
            <a:pPr marL="0" indent="0">
              <a:buNone/>
            </a:pPr>
            <a:r>
              <a:rPr lang="en-US" dirty="0" smtClean="0"/>
              <a:t>Part B:  It has four sides, it has two pairs of congruent angles, it has two sets of parallel lines, and has two sets of congruent lines.</a:t>
            </a:r>
          </a:p>
          <a:p>
            <a:pPr marL="0" indent="0">
              <a:buNone/>
            </a:pPr>
            <a:endParaRPr lang="en-US" dirty="0"/>
          </a:p>
          <a:p>
            <a:pPr marL="0" indent="0">
              <a:buNone/>
            </a:pPr>
            <a:r>
              <a:rPr lang="en-US" dirty="0" smtClean="0"/>
              <a:t>Part C:  Quadrilateral</a:t>
            </a:r>
            <a:endParaRPr lang="en-US" dirty="0"/>
          </a:p>
        </p:txBody>
      </p:sp>
    </p:spTree>
    <p:extLst>
      <p:ext uri="{BB962C8B-B14F-4D97-AF65-F5344CB8AC3E}">
        <p14:creationId xmlns:p14="http://schemas.microsoft.com/office/powerpoint/2010/main" val="241257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correct answer is choice (A) “Jason, you called last night, didn’t you?” </a:t>
            </a:r>
          </a:p>
          <a:p>
            <a:pPr marL="0" indent="0">
              <a:buNone/>
            </a:pPr>
            <a:r>
              <a:rPr lang="en-US" dirty="0" smtClean="0"/>
              <a:t>Choices (B) and (D) are incorrect because “yes” and “no” require commas after them. Choice (C) is incorrect because it needs a comma before “Nathaniel.”</a:t>
            </a:r>
            <a:endParaRPr lang="en-US" dirty="0"/>
          </a:p>
        </p:txBody>
      </p:sp>
    </p:spTree>
    <p:extLst>
      <p:ext uri="{BB962C8B-B14F-4D97-AF65-F5344CB8AC3E}">
        <p14:creationId xmlns:p14="http://schemas.microsoft.com/office/powerpoint/2010/main" val="1642863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62141" y="133142"/>
            <a:ext cx="5473521" cy="6756020"/>
          </a:xfrm>
          <a:prstGeom prst="rect">
            <a:avLst/>
          </a:prstGeom>
        </p:spPr>
      </p:pic>
    </p:spTree>
    <p:extLst>
      <p:ext uri="{BB962C8B-B14F-4D97-AF65-F5344CB8AC3E}">
        <p14:creationId xmlns:p14="http://schemas.microsoft.com/office/powerpoint/2010/main" val="1183734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86378" y="2169738"/>
            <a:ext cx="5166910" cy="2360193"/>
          </a:xfrm>
          <a:prstGeom prst="rect">
            <a:avLst/>
          </a:prstGeom>
        </p:spPr>
      </p:pic>
    </p:spTree>
    <p:extLst>
      <p:ext uri="{BB962C8B-B14F-4D97-AF65-F5344CB8AC3E}">
        <p14:creationId xmlns:p14="http://schemas.microsoft.com/office/powerpoint/2010/main" val="404291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6318" y="528034"/>
            <a:ext cx="10285616" cy="3734404"/>
          </a:xfrm>
          <a:prstGeom prst="rect">
            <a:avLst/>
          </a:prstGeom>
        </p:spPr>
      </p:pic>
      <p:pic>
        <p:nvPicPr>
          <p:cNvPr id="5" name="Picture 4"/>
          <p:cNvPicPr>
            <a:picLocks noChangeAspect="1"/>
          </p:cNvPicPr>
          <p:nvPr/>
        </p:nvPicPr>
        <p:blipFill>
          <a:blip r:embed="rId3"/>
          <a:stretch>
            <a:fillRect/>
          </a:stretch>
        </p:blipFill>
        <p:spPr>
          <a:xfrm>
            <a:off x="766318" y="5038724"/>
            <a:ext cx="9678447" cy="795405"/>
          </a:xfrm>
          <a:prstGeom prst="rect">
            <a:avLst/>
          </a:prstGeom>
        </p:spPr>
      </p:pic>
    </p:spTree>
    <p:extLst>
      <p:ext uri="{BB962C8B-B14F-4D97-AF65-F5344CB8AC3E}">
        <p14:creationId xmlns:p14="http://schemas.microsoft.com/office/powerpoint/2010/main" val="1282800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Part A:  11 feet.  54 inches is equal to 4.5 feet.  1 yards is equal to 3 feet.  Therefore, 4.5 + 3 + 3.5 = 11 feet</a:t>
            </a:r>
          </a:p>
          <a:p>
            <a:pPr marL="0" indent="0">
              <a:buNone/>
            </a:pPr>
            <a:endParaRPr lang="en-US" dirty="0"/>
          </a:p>
          <a:p>
            <a:pPr marL="0" indent="0">
              <a:buNone/>
            </a:pPr>
            <a:endParaRPr lang="en-US" dirty="0" smtClean="0"/>
          </a:p>
          <a:p>
            <a:pPr marL="0" indent="0">
              <a:buNone/>
            </a:pPr>
            <a:r>
              <a:rPr lang="en-US" dirty="0" smtClean="0"/>
              <a:t>Part B: 132 inches.  Using the answer of 11 feet from part A, if you multiply that by 12, because 12 inches are in one foot.  11 x 12 = 132.</a:t>
            </a:r>
            <a:endParaRPr lang="en-US" dirty="0"/>
          </a:p>
        </p:txBody>
      </p:sp>
    </p:spTree>
    <p:extLst>
      <p:ext uri="{BB962C8B-B14F-4D97-AF65-F5344CB8AC3E}">
        <p14:creationId xmlns:p14="http://schemas.microsoft.com/office/powerpoint/2010/main" val="1766106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71977" y="212501"/>
            <a:ext cx="8345510" cy="5451503"/>
          </a:xfrm>
          <a:prstGeom prst="rect">
            <a:avLst/>
          </a:prstGeom>
        </p:spPr>
      </p:pic>
    </p:spTree>
    <p:extLst>
      <p:ext uri="{BB962C8B-B14F-4D97-AF65-F5344CB8AC3E}">
        <p14:creationId xmlns:p14="http://schemas.microsoft.com/office/powerpoint/2010/main" val="1423398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With the formula Volume = (Area of Base) x ( height)</a:t>
            </a:r>
          </a:p>
          <a:p>
            <a:pPr marL="0" indent="0">
              <a:buNone/>
            </a:pPr>
            <a:endParaRPr lang="en-US" dirty="0"/>
          </a:p>
          <a:p>
            <a:pPr marL="0" indent="0">
              <a:buNone/>
            </a:pPr>
            <a:r>
              <a:rPr lang="en-US" dirty="0" smtClean="0"/>
              <a:t>That means Volume = (8 x 2) x (3) = 48 units</a:t>
            </a:r>
          </a:p>
          <a:p>
            <a:pPr marL="0" indent="0">
              <a:buNone/>
            </a:pPr>
            <a:endParaRPr lang="en-US" dirty="0"/>
          </a:p>
          <a:p>
            <a:pPr marL="0" indent="0">
              <a:buNone/>
            </a:pPr>
            <a:r>
              <a:rPr lang="en-US" dirty="0" smtClean="0"/>
              <a:t>Therefore D. 48 is correct</a:t>
            </a:r>
            <a:endParaRPr lang="en-US" dirty="0"/>
          </a:p>
        </p:txBody>
      </p:sp>
    </p:spTree>
    <p:extLst>
      <p:ext uri="{BB962C8B-B14F-4D97-AF65-F5344CB8AC3E}">
        <p14:creationId xmlns:p14="http://schemas.microsoft.com/office/powerpoint/2010/main" val="1664545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SCIENCE </a:t>
            </a:r>
            <a:br>
              <a:rPr lang="en-US" sz="8000" dirty="0" smtClean="0"/>
            </a:br>
            <a:r>
              <a:rPr lang="en-US" sz="8000" dirty="0" smtClean="0"/>
              <a:t>GA MILESTONE REVIEW</a:t>
            </a:r>
            <a:endParaRPr lang="en-US" sz="8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1619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20462" y="2176530"/>
            <a:ext cx="9092485" cy="1477328"/>
          </a:xfrm>
          <a:prstGeom prst="rect">
            <a:avLst/>
          </a:prstGeom>
        </p:spPr>
        <p:txBody>
          <a:bodyPr wrap="square">
            <a:spAutoFit/>
          </a:bodyPr>
          <a:lstStyle/>
          <a:p>
            <a:r>
              <a:rPr lang="en-US" b="1" dirty="0">
                <a:solidFill>
                  <a:srgbClr val="000000"/>
                </a:solidFill>
                <a:latin typeface="TeeFranklin Bd"/>
              </a:rPr>
              <a:t>Which of these BEST describes the function of the cell membrane? </a:t>
            </a:r>
            <a:endParaRPr lang="en-US" dirty="0">
              <a:solidFill>
                <a:srgbClr val="000000"/>
              </a:solidFill>
              <a:latin typeface="TeeFranklin Bd"/>
            </a:endParaRPr>
          </a:p>
          <a:p>
            <a:r>
              <a:rPr lang="en-US" b="1" dirty="0">
                <a:solidFill>
                  <a:srgbClr val="000000"/>
                </a:solidFill>
                <a:latin typeface="TeeFranklin Bd"/>
              </a:rPr>
              <a:t>A. </a:t>
            </a:r>
            <a:r>
              <a:rPr lang="en-US" dirty="0">
                <a:solidFill>
                  <a:srgbClr val="000000"/>
                </a:solidFill>
                <a:latin typeface="TeeFranklin Md"/>
              </a:rPr>
              <a:t>It produces energy for cell functions. </a:t>
            </a:r>
          </a:p>
          <a:p>
            <a:r>
              <a:rPr lang="en-US" b="1" dirty="0">
                <a:solidFill>
                  <a:srgbClr val="000000"/>
                </a:solidFill>
                <a:latin typeface="TeeFranklin Bd"/>
              </a:rPr>
              <a:t>B. </a:t>
            </a:r>
            <a:r>
              <a:rPr lang="en-US" dirty="0">
                <a:solidFill>
                  <a:srgbClr val="000000"/>
                </a:solidFill>
                <a:latin typeface="TeeFranklin Md"/>
              </a:rPr>
              <a:t>It is responsible for cell reproduction. </a:t>
            </a:r>
          </a:p>
          <a:p>
            <a:r>
              <a:rPr lang="en-US" b="1" dirty="0">
                <a:solidFill>
                  <a:srgbClr val="000000"/>
                </a:solidFill>
                <a:latin typeface="TeeFranklin Bd"/>
              </a:rPr>
              <a:t>C. </a:t>
            </a:r>
            <a:r>
              <a:rPr lang="en-US" dirty="0">
                <a:solidFill>
                  <a:srgbClr val="000000"/>
                </a:solidFill>
                <a:latin typeface="TeeFranklin Md"/>
              </a:rPr>
              <a:t>It controls what enters and leaves the cell. </a:t>
            </a:r>
          </a:p>
          <a:p>
            <a:r>
              <a:rPr lang="en-US" b="1" dirty="0">
                <a:solidFill>
                  <a:srgbClr val="000000"/>
                </a:solidFill>
                <a:latin typeface="TeeFranklin Bd"/>
              </a:rPr>
              <a:t>D. </a:t>
            </a:r>
            <a:r>
              <a:rPr lang="en-US" dirty="0">
                <a:solidFill>
                  <a:srgbClr val="000000"/>
                </a:solidFill>
                <a:latin typeface="TeeFranklin Md"/>
              </a:rPr>
              <a:t>It stores water and nutrients until needed by the cell. </a:t>
            </a:r>
          </a:p>
        </p:txBody>
      </p:sp>
    </p:spTree>
    <p:extLst>
      <p:ext uri="{BB962C8B-B14F-4D97-AF65-F5344CB8AC3E}">
        <p14:creationId xmlns:p14="http://schemas.microsoft.com/office/powerpoint/2010/main" val="1153210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Correct Answer: </a:t>
            </a:r>
            <a:r>
              <a:rPr lang="en-US" dirty="0"/>
              <a:t>C </a:t>
            </a:r>
          </a:p>
          <a:p>
            <a:pPr marL="0" indent="0">
              <a:buNone/>
            </a:pPr>
            <a:r>
              <a:rPr lang="en-US" b="1" dirty="0"/>
              <a:t>Explanation of Correct Answer: </a:t>
            </a:r>
            <a:r>
              <a:rPr lang="en-US" dirty="0"/>
              <a:t>The correct answer is choice (C) It controls what enters and leaves the cell. Choice (A) is incorrect. Energy is manufactured elsewhere in the cell. Choice (B) is incorrect because the membrane is not responsible for cell reproduction. Choice (D) is incorrect because the function of storing materials is done elsewhere in the cell.</a:t>
            </a:r>
          </a:p>
        </p:txBody>
      </p:sp>
    </p:spTree>
    <p:extLst>
      <p:ext uri="{BB962C8B-B14F-4D97-AF65-F5344CB8AC3E}">
        <p14:creationId xmlns:p14="http://schemas.microsoft.com/office/powerpoint/2010/main" val="3241229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 teacher is demonstrating physical and chemical changes to her class.</a:t>
            </a:r>
            <a:endParaRPr lang="en-US" dirty="0"/>
          </a:p>
          <a:p>
            <a:pPr marL="0" indent="0">
              <a:buNone/>
            </a:pPr>
            <a:r>
              <a:rPr lang="en-US" b="1" dirty="0"/>
              <a:t>Which action should she use to demonstrate a chemical change? </a:t>
            </a:r>
            <a:endParaRPr lang="en-US" dirty="0"/>
          </a:p>
          <a:p>
            <a:pPr marL="0" indent="0">
              <a:buNone/>
            </a:pPr>
            <a:r>
              <a:rPr lang="en-US" b="1" dirty="0"/>
              <a:t>A. </a:t>
            </a:r>
            <a:r>
              <a:rPr lang="en-US" dirty="0"/>
              <a:t>cutting a piece of paper </a:t>
            </a:r>
          </a:p>
          <a:p>
            <a:pPr marL="0" indent="0">
              <a:buNone/>
            </a:pPr>
            <a:r>
              <a:rPr lang="en-US" b="1" dirty="0"/>
              <a:t>B. </a:t>
            </a:r>
            <a:r>
              <a:rPr lang="en-US" dirty="0"/>
              <a:t>folding a piece of paper </a:t>
            </a:r>
          </a:p>
          <a:p>
            <a:pPr marL="0" indent="0">
              <a:buNone/>
            </a:pPr>
            <a:r>
              <a:rPr lang="en-US" b="1" dirty="0"/>
              <a:t>C. </a:t>
            </a:r>
            <a:r>
              <a:rPr lang="en-US" dirty="0"/>
              <a:t>tearing a piece of paper </a:t>
            </a:r>
          </a:p>
          <a:p>
            <a:pPr marL="0" indent="0">
              <a:buNone/>
            </a:pPr>
            <a:r>
              <a:rPr lang="en-US" b="1" dirty="0"/>
              <a:t>D. </a:t>
            </a:r>
            <a:r>
              <a:rPr lang="en-US" dirty="0"/>
              <a:t>burning a piece of paper </a:t>
            </a:r>
          </a:p>
          <a:p>
            <a:endParaRPr lang="en-US" dirty="0"/>
          </a:p>
        </p:txBody>
      </p:sp>
    </p:spTree>
    <p:extLst>
      <p:ext uri="{BB962C8B-B14F-4D97-AF65-F5344CB8AC3E}">
        <p14:creationId xmlns:p14="http://schemas.microsoft.com/office/powerpoint/2010/main" val="335483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762" y="296214"/>
            <a:ext cx="7431108" cy="4893647"/>
          </a:xfrm>
          <a:prstGeom prst="rect">
            <a:avLst/>
          </a:prstGeom>
        </p:spPr>
        <p:txBody>
          <a:bodyPr wrap="square">
            <a:spAutoFit/>
          </a:bodyPr>
          <a:lstStyle/>
          <a:p>
            <a:r>
              <a:rPr lang="en-US" sz="2400" b="1" i="0" u="none" strike="noStrike" baseline="0" dirty="0" smtClean="0">
                <a:solidFill>
                  <a:srgbClr val="000000"/>
                </a:solidFill>
                <a:latin typeface="TeeFranklin Bd"/>
              </a:rPr>
              <a:t>Which of these BEST combines the sentences into one clear statement?</a:t>
            </a:r>
            <a:endParaRPr lang="en-US" sz="2400" b="0" i="0" u="none" strike="noStrike" baseline="0" dirty="0" smtClean="0">
              <a:solidFill>
                <a:srgbClr val="000000"/>
              </a:solidFill>
              <a:latin typeface="TeeFranklin Bd"/>
            </a:endParaRPr>
          </a:p>
          <a:p>
            <a:r>
              <a:rPr lang="en-US" sz="2400" b="0" i="0" u="none" strike="noStrike" baseline="0" dirty="0" smtClean="0">
                <a:solidFill>
                  <a:srgbClr val="000000"/>
                </a:solidFill>
                <a:latin typeface="TeeFranklin Md"/>
              </a:rPr>
              <a:t>Richard went to a museum. It was his first museum visit. He was amazed by the variety of items. He was also amazed by the quality of items. </a:t>
            </a:r>
            <a:endParaRPr lang="en-US" sz="2400" b="0" i="0" u="none" strike="noStrike" baseline="0" dirty="0" smtClean="0">
              <a:solidFill>
                <a:srgbClr val="000000"/>
              </a:solidFill>
              <a:latin typeface="TeeFranklin Bd"/>
            </a:endParaRPr>
          </a:p>
          <a:p>
            <a:r>
              <a:rPr lang="en-US" sz="2400" b="1" i="0" u="none" strike="noStrike" baseline="0" dirty="0" smtClean="0">
                <a:solidFill>
                  <a:srgbClr val="000000"/>
                </a:solidFill>
                <a:latin typeface="TeeFranklin Bd"/>
              </a:rPr>
              <a:t>A. </a:t>
            </a:r>
            <a:r>
              <a:rPr lang="en-US" sz="2400" b="0" i="0" u="none" strike="noStrike" baseline="0" dirty="0" smtClean="0">
                <a:solidFill>
                  <a:srgbClr val="000000"/>
                </a:solidFill>
                <a:latin typeface="TeeFranklin Md"/>
              </a:rPr>
              <a:t>Having never visited a museum before, Richard was amazed by the variety and quality of the items. </a:t>
            </a:r>
          </a:p>
          <a:p>
            <a:r>
              <a:rPr lang="en-US" sz="2400" b="1" i="0" u="none" strike="noStrike" baseline="0" dirty="0" smtClean="0">
                <a:solidFill>
                  <a:srgbClr val="000000"/>
                </a:solidFill>
                <a:latin typeface="TeeFranklin Bd"/>
              </a:rPr>
              <a:t>B. </a:t>
            </a:r>
            <a:r>
              <a:rPr lang="en-US" sz="2400" b="0" i="0" u="none" strike="noStrike" baseline="0" dirty="0" smtClean="0">
                <a:solidFill>
                  <a:srgbClr val="000000"/>
                </a:solidFill>
                <a:latin typeface="TeeFranklin Md"/>
              </a:rPr>
              <a:t>The quality and variety of items at the museum amazed Richard during his first trip to a museum. </a:t>
            </a:r>
          </a:p>
          <a:p>
            <a:r>
              <a:rPr lang="en-US" sz="2400" b="1" i="0" u="none" strike="noStrike" baseline="0" dirty="0" smtClean="0">
                <a:solidFill>
                  <a:srgbClr val="000000"/>
                </a:solidFill>
                <a:latin typeface="TeeFranklin Bd"/>
              </a:rPr>
              <a:t>C. </a:t>
            </a:r>
            <a:r>
              <a:rPr lang="en-US" sz="2400" b="0" i="0" u="none" strike="noStrike" baseline="0" dirty="0" smtClean="0">
                <a:solidFill>
                  <a:srgbClr val="000000"/>
                </a:solidFill>
                <a:latin typeface="TeeFranklin Md"/>
              </a:rPr>
              <a:t>Because he was impressed by the quality of items and their variety, Richard visited a museum. </a:t>
            </a:r>
          </a:p>
          <a:p>
            <a:r>
              <a:rPr lang="en-US" sz="2400" b="1" i="0" u="none" strike="noStrike" baseline="0" dirty="0" smtClean="0">
                <a:solidFill>
                  <a:srgbClr val="000000"/>
                </a:solidFill>
                <a:latin typeface="TeeFranklin Bd"/>
              </a:rPr>
              <a:t>D. </a:t>
            </a:r>
            <a:r>
              <a:rPr lang="en-US" sz="2400" b="0" i="0" u="none" strike="noStrike" baseline="0" dirty="0" smtClean="0">
                <a:solidFill>
                  <a:srgbClr val="000000"/>
                </a:solidFill>
                <a:latin typeface="TeeFranklin Md"/>
              </a:rPr>
              <a:t>Both the quality and variety of items impressed Richard at the museum for his first visit. </a:t>
            </a:r>
          </a:p>
        </p:txBody>
      </p:sp>
    </p:spTree>
    <p:extLst>
      <p:ext uri="{BB962C8B-B14F-4D97-AF65-F5344CB8AC3E}">
        <p14:creationId xmlns:p14="http://schemas.microsoft.com/office/powerpoint/2010/main" val="3484048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Correct Answer: </a:t>
            </a:r>
            <a:r>
              <a:rPr lang="en-US" dirty="0"/>
              <a:t>D </a:t>
            </a:r>
          </a:p>
          <a:p>
            <a:pPr marL="0" indent="0">
              <a:buNone/>
            </a:pPr>
            <a:r>
              <a:rPr lang="en-US" b="1" dirty="0"/>
              <a:t>Explanation of Correct Answer: </a:t>
            </a:r>
            <a:r>
              <a:rPr lang="en-US" dirty="0"/>
              <a:t>The correct answer is choice (D) burning a piece of paper. Chemical changes occur when matter is changed from one form to another without creating a new substance. When paper is burned, new substances (smoke and ash) are created. Choices (A), (B), and (C) are incorrect because they all represent physical changes. The paper is changed, but a new substance is not created.</a:t>
            </a:r>
          </a:p>
        </p:txBody>
      </p:sp>
    </p:spTree>
    <p:extLst>
      <p:ext uri="{BB962C8B-B14F-4D97-AF65-F5344CB8AC3E}">
        <p14:creationId xmlns:p14="http://schemas.microsoft.com/office/powerpoint/2010/main" val="1091866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65916" y="416324"/>
            <a:ext cx="8243462" cy="5760639"/>
          </a:xfrm>
          <a:prstGeom prst="rect">
            <a:avLst/>
          </a:prstGeom>
        </p:spPr>
      </p:pic>
    </p:spTree>
    <p:extLst>
      <p:ext uri="{BB962C8B-B14F-4D97-AF65-F5344CB8AC3E}">
        <p14:creationId xmlns:p14="http://schemas.microsoft.com/office/powerpoint/2010/main" val="175657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Correct Answer: </a:t>
            </a:r>
            <a:r>
              <a:rPr lang="en-US" dirty="0"/>
              <a:t>C </a:t>
            </a:r>
          </a:p>
          <a:p>
            <a:pPr marL="0" indent="0">
              <a:buNone/>
            </a:pPr>
            <a:r>
              <a:rPr lang="en-US" b="1" dirty="0"/>
              <a:t>Explanation of Correct Answer: </a:t>
            </a:r>
            <a:r>
              <a:rPr lang="en-US" dirty="0"/>
              <a:t>The correct answer is choice (C) The temperature of the water inside the glass is colder than the air outside the glass. The cold temperature on the outside of the glass causes the water vapor on the outside of the glass to form liquid water on the surface of the glass. Choices (A) and (B) are incorrect. The humidity level is not as important to the formation of water vapor as the lower temperature. Choice (D) is incorrect because water vapor would not form on the outside of a glass that is warmer than the air that surrounds the glass.</a:t>
            </a:r>
          </a:p>
        </p:txBody>
      </p:sp>
    </p:spTree>
    <p:extLst>
      <p:ext uri="{BB962C8B-B14F-4D97-AF65-F5344CB8AC3E}">
        <p14:creationId xmlns:p14="http://schemas.microsoft.com/office/powerpoint/2010/main" val="2255301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68193" y="130622"/>
            <a:ext cx="7727322" cy="6463087"/>
          </a:xfrm>
          <a:prstGeom prst="rect">
            <a:avLst/>
          </a:prstGeom>
        </p:spPr>
      </p:pic>
    </p:spTree>
    <p:extLst>
      <p:ext uri="{BB962C8B-B14F-4D97-AF65-F5344CB8AC3E}">
        <p14:creationId xmlns:p14="http://schemas.microsoft.com/office/powerpoint/2010/main" val="26726772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correct answer is choice (C) </a:t>
            </a:r>
            <a:r>
              <a:rPr lang="en-US" dirty="0" smtClean="0"/>
              <a:t>It controls </a:t>
            </a:r>
            <a:r>
              <a:rPr lang="en-US" dirty="0"/>
              <a:t>the activities of the </a:t>
            </a:r>
            <a:r>
              <a:rPr lang="en-US" dirty="0" smtClean="0"/>
              <a:t>cell. The </a:t>
            </a:r>
            <a:r>
              <a:rPr lang="en-US" dirty="0"/>
              <a:t>nucleus is found in both </a:t>
            </a:r>
            <a:r>
              <a:rPr lang="en-US" dirty="0" smtClean="0"/>
              <a:t>cells. It </a:t>
            </a:r>
            <a:r>
              <a:rPr lang="en-US" dirty="0"/>
              <a:t>controls the functions of </a:t>
            </a:r>
            <a:r>
              <a:rPr lang="en-US" dirty="0" smtClean="0"/>
              <a:t>the other </a:t>
            </a:r>
            <a:r>
              <a:rPr lang="en-US" dirty="0"/>
              <a:t>cell parts including </a:t>
            </a:r>
            <a:r>
              <a:rPr lang="en-US" dirty="0" smtClean="0"/>
              <a:t>moving, eating</a:t>
            </a:r>
            <a:r>
              <a:rPr lang="en-US" dirty="0"/>
              <a:t>, and reproducing. Choice (</a:t>
            </a:r>
            <a:r>
              <a:rPr lang="en-US" dirty="0" smtClean="0"/>
              <a:t>A) describes </a:t>
            </a:r>
            <a:r>
              <a:rPr lang="en-US" dirty="0"/>
              <a:t>the cytoplasm, </a:t>
            </a:r>
            <a:r>
              <a:rPr lang="en-US" dirty="0" smtClean="0"/>
              <a:t>which is </a:t>
            </a:r>
            <a:r>
              <a:rPr lang="en-US" dirty="0"/>
              <a:t>the fluid that fills the cell </a:t>
            </a:r>
            <a:r>
              <a:rPr lang="en-US" dirty="0" smtClean="0"/>
              <a:t>and protects </a:t>
            </a:r>
            <a:r>
              <a:rPr lang="en-US" dirty="0"/>
              <a:t>the parts of the </a:t>
            </a:r>
            <a:r>
              <a:rPr lang="en-US" dirty="0" smtClean="0"/>
              <a:t>cell. Choice </a:t>
            </a:r>
            <a:r>
              <a:rPr lang="en-US" dirty="0"/>
              <a:t>(B) describes the cell </a:t>
            </a:r>
            <a:r>
              <a:rPr lang="en-US" dirty="0" smtClean="0"/>
              <a:t>wall, which </a:t>
            </a:r>
            <a:r>
              <a:rPr lang="en-US" dirty="0"/>
              <a:t>is found only in the </a:t>
            </a:r>
            <a:r>
              <a:rPr lang="en-US" dirty="0" smtClean="0"/>
              <a:t>plant cell</a:t>
            </a:r>
            <a:r>
              <a:rPr lang="en-US" dirty="0"/>
              <a:t>. Choice (D) describes </a:t>
            </a:r>
            <a:r>
              <a:rPr lang="en-US" dirty="0" smtClean="0"/>
              <a:t>the cell </a:t>
            </a:r>
            <a:r>
              <a:rPr lang="en-US" dirty="0"/>
              <a:t>membrane in a plant and </a:t>
            </a:r>
            <a:r>
              <a:rPr lang="en-US" dirty="0" smtClean="0"/>
              <a:t>an animal </a:t>
            </a:r>
            <a:r>
              <a:rPr lang="en-US" dirty="0"/>
              <a:t>cell.</a:t>
            </a:r>
          </a:p>
        </p:txBody>
      </p:sp>
    </p:spTree>
    <p:extLst>
      <p:ext uri="{BB962C8B-B14F-4D97-AF65-F5344CB8AC3E}">
        <p14:creationId xmlns:p14="http://schemas.microsoft.com/office/powerpoint/2010/main" val="2457508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In the 1670s, Antony Leeuwenhoek discovered microorganisms in the human mouth</a:t>
            </a:r>
            <a:r>
              <a:rPr lang="en-US" b="1" dirty="0" smtClean="0"/>
              <a:t>. Later </a:t>
            </a:r>
            <a:r>
              <a:rPr lang="en-US" b="1" dirty="0"/>
              <a:t>these microorganisms were determined to cause dental plaque, which is harmful to teeth.</a:t>
            </a:r>
            <a:endParaRPr lang="en-US" dirty="0"/>
          </a:p>
          <a:p>
            <a:pPr marL="0" indent="0">
              <a:buNone/>
            </a:pPr>
            <a:r>
              <a:rPr lang="en-US" b="1" dirty="0"/>
              <a:t>Which of these describes another way microorganisms can be harmful? </a:t>
            </a:r>
            <a:endParaRPr lang="en-US" dirty="0"/>
          </a:p>
          <a:p>
            <a:pPr marL="0" indent="0">
              <a:buNone/>
            </a:pPr>
            <a:r>
              <a:rPr lang="en-US" b="1" dirty="0"/>
              <a:t>A. </a:t>
            </a:r>
            <a:r>
              <a:rPr lang="en-US" dirty="0"/>
              <a:t>Microorganisms act on milk to make yogurt. </a:t>
            </a:r>
          </a:p>
          <a:p>
            <a:pPr marL="0" indent="0">
              <a:buNone/>
            </a:pPr>
            <a:r>
              <a:rPr lang="en-US" b="1" dirty="0"/>
              <a:t>B. </a:t>
            </a:r>
            <a:r>
              <a:rPr lang="en-US" dirty="0"/>
              <a:t>Microorganisms break down dead organisms. </a:t>
            </a:r>
          </a:p>
          <a:p>
            <a:pPr marL="0" indent="0">
              <a:buNone/>
            </a:pPr>
            <a:r>
              <a:rPr lang="en-US" b="1" dirty="0"/>
              <a:t>C. </a:t>
            </a:r>
            <a:r>
              <a:rPr lang="en-US" dirty="0"/>
              <a:t>Microorganisms break down meat before it is eaten. </a:t>
            </a:r>
          </a:p>
          <a:p>
            <a:pPr marL="0" indent="0">
              <a:buNone/>
            </a:pPr>
            <a:r>
              <a:rPr lang="en-US" b="1" dirty="0"/>
              <a:t>D. </a:t>
            </a:r>
            <a:r>
              <a:rPr lang="en-US" dirty="0"/>
              <a:t>Microorganisms break down sugars in your digestive system.</a:t>
            </a:r>
          </a:p>
          <a:p>
            <a:endParaRPr lang="en-US" dirty="0"/>
          </a:p>
        </p:txBody>
      </p:sp>
    </p:spTree>
    <p:extLst>
      <p:ext uri="{BB962C8B-B14F-4D97-AF65-F5344CB8AC3E}">
        <p14:creationId xmlns:p14="http://schemas.microsoft.com/office/powerpoint/2010/main" val="4038188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53803" y="1349031"/>
            <a:ext cx="5751055" cy="3969944"/>
          </a:xfrm>
          <a:prstGeom prst="rect">
            <a:avLst/>
          </a:prstGeom>
        </p:spPr>
      </p:pic>
    </p:spTree>
    <p:extLst>
      <p:ext uri="{BB962C8B-B14F-4D97-AF65-F5344CB8AC3E}">
        <p14:creationId xmlns:p14="http://schemas.microsoft.com/office/powerpoint/2010/main" val="2183703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36236" y="365124"/>
            <a:ext cx="8600192" cy="6305089"/>
          </a:xfrm>
          <a:prstGeom prst="rect">
            <a:avLst/>
          </a:prstGeom>
        </p:spPr>
      </p:pic>
    </p:spTree>
    <p:extLst>
      <p:ext uri="{BB962C8B-B14F-4D97-AF65-F5344CB8AC3E}">
        <p14:creationId xmlns:p14="http://schemas.microsoft.com/office/powerpoint/2010/main" val="3966485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38659" y="210822"/>
            <a:ext cx="4378817" cy="6246011"/>
          </a:xfrm>
          <a:prstGeom prst="rect">
            <a:avLst/>
          </a:prstGeom>
        </p:spPr>
      </p:pic>
    </p:spTree>
    <p:extLst>
      <p:ext uri="{BB962C8B-B14F-4D97-AF65-F5344CB8AC3E}">
        <p14:creationId xmlns:p14="http://schemas.microsoft.com/office/powerpoint/2010/main" val="23124455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59099" y="250179"/>
            <a:ext cx="8049295" cy="6115948"/>
          </a:xfrm>
          <a:prstGeom prst="rect">
            <a:avLst/>
          </a:prstGeom>
        </p:spPr>
      </p:pic>
    </p:spTree>
    <p:extLst>
      <p:ext uri="{BB962C8B-B14F-4D97-AF65-F5344CB8AC3E}">
        <p14:creationId xmlns:p14="http://schemas.microsoft.com/office/powerpoint/2010/main" val="325928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correct answer is choice (A) Having never visited a museum before, Richard was amazed by the variety and quality of the items. Choice (B) is incorrect because it repeats “museum.” Choice (C) is incorrect because it shows an inaccurate cause and effect relationship. Choice (D) is incorrect because the prepositional phrases create an awkward, unclear construction. 	</a:t>
            </a:r>
          </a:p>
          <a:p>
            <a:endParaRPr lang="en-US" dirty="0"/>
          </a:p>
        </p:txBody>
      </p:sp>
    </p:spTree>
    <p:extLst>
      <p:ext uri="{BB962C8B-B14F-4D97-AF65-F5344CB8AC3E}">
        <p14:creationId xmlns:p14="http://schemas.microsoft.com/office/powerpoint/2010/main" val="3082865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48496" y="311513"/>
            <a:ext cx="6928834" cy="5748366"/>
          </a:xfrm>
          <a:prstGeom prst="rect">
            <a:avLst/>
          </a:prstGeom>
        </p:spPr>
      </p:pic>
    </p:spTree>
    <p:extLst>
      <p:ext uri="{BB962C8B-B14F-4D97-AF65-F5344CB8AC3E}">
        <p14:creationId xmlns:p14="http://schemas.microsoft.com/office/powerpoint/2010/main" val="3276419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71977" y="328762"/>
            <a:ext cx="7841096" cy="5848201"/>
          </a:xfrm>
          <a:prstGeom prst="rect">
            <a:avLst/>
          </a:prstGeom>
        </p:spPr>
      </p:pic>
    </p:spTree>
    <p:extLst>
      <p:ext uri="{BB962C8B-B14F-4D97-AF65-F5344CB8AC3E}">
        <p14:creationId xmlns:p14="http://schemas.microsoft.com/office/powerpoint/2010/main" val="1217955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32477" y="1326524"/>
            <a:ext cx="7242675" cy="4340180"/>
          </a:xfrm>
          <a:prstGeom prst="rect">
            <a:avLst/>
          </a:prstGeom>
        </p:spPr>
      </p:pic>
    </p:spTree>
    <p:extLst>
      <p:ext uri="{BB962C8B-B14F-4D97-AF65-F5344CB8AC3E}">
        <p14:creationId xmlns:p14="http://schemas.microsoft.com/office/powerpoint/2010/main" val="266093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06828" y="223400"/>
            <a:ext cx="7559899" cy="6223454"/>
          </a:xfrm>
          <a:prstGeom prst="rect">
            <a:avLst/>
          </a:prstGeom>
        </p:spPr>
      </p:pic>
    </p:spTree>
    <p:extLst>
      <p:ext uri="{BB962C8B-B14F-4D97-AF65-F5344CB8AC3E}">
        <p14:creationId xmlns:p14="http://schemas.microsoft.com/office/powerpoint/2010/main" val="1295041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64418" y="832167"/>
            <a:ext cx="4311940" cy="5498124"/>
          </a:xfrm>
          <a:prstGeom prst="rect">
            <a:avLst/>
          </a:prstGeom>
        </p:spPr>
      </p:pic>
    </p:spTree>
    <p:extLst>
      <p:ext uri="{BB962C8B-B14F-4D97-AF65-F5344CB8AC3E}">
        <p14:creationId xmlns:p14="http://schemas.microsoft.com/office/powerpoint/2010/main" val="20737112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64881" y="502276"/>
            <a:ext cx="8781395" cy="5873745"/>
          </a:xfrm>
          <a:prstGeom prst="rect">
            <a:avLst/>
          </a:prstGeom>
        </p:spPr>
      </p:pic>
    </p:spTree>
    <p:extLst>
      <p:ext uri="{BB962C8B-B14F-4D97-AF65-F5344CB8AC3E}">
        <p14:creationId xmlns:p14="http://schemas.microsoft.com/office/powerpoint/2010/main" val="38359655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06072" y="772215"/>
            <a:ext cx="6465195" cy="4982576"/>
          </a:xfrm>
          <a:prstGeom prst="rect">
            <a:avLst/>
          </a:prstGeom>
        </p:spPr>
      </p:pic>
    </p:spTree>
    <p:extLst>
      <p:ext uri="{BB962C8B-B14F-4D97-AF65-F5344CB8AC3E}">
        <p14:creationId xmlns:p14="http://schemas.microsoft.com/office/powerpoint/2010/main" val="14700801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4436" y="540914"/>
            <a:ext cx="9488358" cy="6011708"/>
          </a:xfrm>
          <a:prstGeom prst="rect">
            <a:avLst/>
          </a:prstGeom>
        </p:spPr>
      </p:pic>
    </p:spTree>
    <p:extLst>
      <p:ext uri="{BB962C8B-B14F-4D97-AF65-F5344CB8AC3E}">
        <p14:creationId xmlns:p14="http://schemas.microsoft.com/office/powerpoint/2010/main" val="1079736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27289" y="335498"/>
            <a:ext cx="5821251" cy="6152004"/>
          </a:xfrm>
          <a:prstGeom prst="rect">
            <a:avLst/>
          </a:prstGeom>
        </p:spPr>
      </p:pic>
    </p:spTree>
    <p:extLst>
      <p:ext uri="{BB962C8B-B14F-4D97-AF65-F5344CB8AC3E}">
        <p14:creationId xmlns:p14="http://schemas.microsoft.com/office/powerpoint/2010/main" val="40592889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47601" y="1455313"/>
            <a:ext cx="8393368" cy="3922134"/>
          </a:xfrm>
          <a:prstGeom prst="rect">
            <a:avLst/>
          </a:prstGeom>
        </p:spPr>
      </p:pic>
    </p:spTree>
    <p:extLst>
      <p:ext uri="{BB962C8B-B14F-4D97-AF65-F5344CB8AC3E}">
        <p14:creationId xmlns:p14="http://schemas.microsoft.com/office/powerpoint/2010/main" val="140133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36372"/>
            <a:ext cx="10515600" cy="4940591"/>
          </a:xfrm>
        </p:spPr>
        <p:txBody>
          <a:bodyPr>
            <a:normAutofit/>
          </a:bodyPr>
          <a:lstStyle/>
          <a:p>
            <a:pPr marL="0" indent="0">
              <a:buNone/>
            </a:pPr>
            <a:r>
              <a:rPr lang="en-US" b="1" dirty="0"/>
              <a:t>Which revision of sentence 3 makes the verb tense consistent with the rest of the paragraph? </a:t>
            </a:r>
            <a:endParaRPr lang="en-US" dirty="0"/>
          </a:p>
          <a:p>
            <a:pPr marL="0" indent="0">
              <a:buNone/>
            </a:pPr>
            <a:r>
              <a:rPr lang="en-US" dirty="0"/>
              <a:t>(1) Animals need to visit their doctors regularly. (2) Veterinarians administer shots regularly to keep pets healthy. (3) They also check pets’ teeth, just like dentists, to make sure they had no dangerous plaque. (4) Veterinarians can even provide grooming services to keep your pet’s nails at a comfortable length. </a:t>
            </a:r>
          </a:p>
          <a:p>
            <a:pPr marL="0" indent="0">
              <a:buNone/>
            </a:pPr>
            <a:r>
              <a:rPr lang="en-US" b="1" dirty="0"/>
              <a:t>A. </a:t>
            </a:r>
            <a:r>
              <a:rPr lang="en-US" dirty="0"/>
              <a:t>They also would check pets’ teeth, just like dentists, to make sure they had no dangerous plaque. </a:t>
            </a:r>
          </a:p>
          <a:p>
            <a:pPr marL="0" indent="0">
              <a:buNone/>
            </a:pPr>
            <a:r>
              <a:rPr lang="en-US" b="1" dirty="0"/>
              <a:t>B. </a:t>
            </a:r>
            <a:r>
              <a:rPr lang="en-US" dirty="0"/>
              <a:t>They also checked pets’ teeth, just like dentists, to make sure they have no dangerous plaque. </a:t>
            </a:r>
          </a:p>
          <a:p>
            <a:pPr marL="0" indent="0">
              <a:buNone/>
            </a:pPr>
            <a:r>
              <a:rPr lang="en-US" b="1" dirty="0"/>
              <a:t>C. </a:t>
            </a:r>
            <a:r>
              <a:rPr lang="en-US" dirty="0"/>
              <a:t>They also check pets’ teeth, just like dentists, to make sure they have no dangerous plaque. </a:t>
            </a:r>
          </a:p>
          <a:p>
            <a:pPr marL="0" indent="0">
              <a:buNone/>
            </a:pPr>
            <a:r>
              <a:rPr lang="en-US" b="1" dirty="0"/>
              <a:t>D. </a:t>
            </a:r>
            <a:r>
              <a:rPr lang="en-US" dirty="0"/>
              <a:t>They also check pets’ teeth, just like dentists, to make sure they had no dangerous plaque. </a:t>
            </a:r>
          </a:p>
          <a:p>
            <a:endParaRPr lang="en-US" dirty="0"/>
          </a:p>
        </p:txBody>
      </p:sp>
    </p:spTree>
    <p:extLst>
      <p:ext uri="{BB962C8B-B14F-4D97-AF65-F5344CB8AC3E}">
        <p14:creationId xmlns:p14="http://schemas.microsoft.com/office/powerpoint/2010/main" val="40730609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90918" y="1153481"/>
            <a:ext cx="7972023" cy="4825171"/>
          </a:xfrm>
          <a:prstGeom prst="rect">
            <a:avLst/>
          </a:prstGeom>
        </p:spPr>
      </p:pic>
    </p:spTree>
    <p:extLst>
      <p:ext uri="{BB962C8B-B14F-4D97-AF65-F5344CB8AC3E}">
        <p14:creationId xmlns:p14="http://schemas.microsoft.com/office/powerpoint/2010/main" val="3236312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7871" y="1867436"/>
            <a:ext cx="9392654" cy="3515686"/>
          </a:xfrm>
          <a:prstGeom prst="rect">
            <a:avLst/>
          </a:prstGeom>
        </p:spPr>
      </p:pic>
    </p:spTree>
    <p:extLst>
      <p:ext uri="{BB962C8B-B14F-4D97-AF65-F5344CB8AC3E}">
        <p14:creationId xmlns:p14="http://schemas.microsoft.com/office/powerpoint/2010/main" val="4451473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22737" y="279140"/>
            <a:ext cx="7534141" cy="6269080"/>
          </a:xfrm>
          <a:prstGeom prst="rect">
            <a:avLst/>
          </a:prstGeom>
        </p:spPr>
      </p:pic>
    </p:spTree>
    <p:extLst>
      <p:ext uri="{BB962C8B-B14F-4D97-AF65-F5344CB8AC3E}">
        <p14:creationId xmlns:p14="http://schemas.microsoft.com/office/powerpoint/2010/main" val="29796105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71057" y="2202287"/>
            <a:ext cx="10248897" cy="3528812"/>
          </a:xfrm>
          <a:prstGeom prst="rect">
            <a:avLst/>
          </a:prstGeom>
        </p:spPr>
      </p:pic>
    </p:spTree>
    <p:extLst>
      <p:ext uri="{BB962C8B-B14F-4D97-AF65-F5344CB8AC3E}">
        <p14:creationId xmlns:p14="http://schemas.microsoft.com/office/powerpoint/2010/main" val="3368733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97735" y="717842"/>
            <a:ext cx="8293995" cy="5559712"/>
          </a:xfrm>
          <a:prstGeom prst="rect">
            <a:avLst/>
          </a:prstGeom>
        </p:spPr>
      </p:pic>
    </p:spTree>
    <p:extLst>
      <p:ext uri="{BB962C8B-B14F-4D97-AF65-F5344CB8AC3E}">
        <p14:creationId xmlns:p14="http://schemas.microsoft.com/office/powerpoint/2010/main" val="3114106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19082" y="1690688"/>
            <a:ext cx="10515529" cy="3473740"/>
          </a:xfrm>
          <a:prstGeom prst="rect">
            <a:avLst/>
          </a:prstGeom>
        </p:spPr>
      </p:pic>
    </p:spTree>
    <p:extLst>
      <p:ext uri="{BB962C8B-B14F-4D97-AF65-F5344CB8AC3E}">
        <p14:creationId xmlns:p14="http://schemas.microsoft.com/office/powerpoint/2010/main" val="27755389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1679" y="261231"/>
            <a:ext cx="6941713" cy="6102605"/>
          </a:xfrm>
          <a:prstGeom prst="rect">
            <a:avLst/>
          </a:prstGeom>
        </p:spPr>
      </p:pic>
    </p:spTree>
    <p:extLst>
      <p:ext uri="{BB962C8B-B14F-4D97-AF65-F5344CB8AC3E}">
        <p14:creationId xmlns:p14="http://schemas.microsoft.com/office/powerpoint/2010/main" val="2744421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06208" y="463639"/>
            <a:ext cx="7574030" cy="5713324"/>
          </a:xfrm>
          <a:prstGeom prst="rect">
            <a:avLst/>
          </a:prstGeom>
        </p:spPr>
      </p:pic>
    </p:spTree>
    <p:extLst>
      <p:ext uri="{BB962C8B-B14F-4D97-AF65-F5344CB8AC3E}">
        <p14:creationId xmlns:p14="http://schemas.microsoft.com/office/powerpoint/2010/main" val="2169876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90931" y="404148"/>
            <a:ext cx="5100032" cy="6104871"/>
          </a:xfrm>
          <a:prstGeom prst="rect">
            <a:avLst/>
          </a:prstGeom>
        </p:spPr>
      </p:pic>
    </p:spTree>
    <p:extLst>
      <p:ext uri="{BB962C8B-B14F-4D97-AF65-F5344CB8AC3E}">
        <p14:creationId xmlns:p14="http://schemas.microsoft.com/office/powerpoint/2010/main" val="4710416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0765" y="365125"/>
            <a:ext cx="7804597" cy="6477553"/>
          </a:xfrm>
          <a:prstGeom prst="rect">
            <a:avLst/>
          </a:prstGeom>
        </p:spPr>
      </p:pic>
    </p:spTree>
    <p:extLst>
      <p:ext uri="{BB962C8B-B14F-4D97-AF65-F5344CB8AC3E}">
        <p14:creationId xmlns:p14="http://schemas.microsoft.com/office/powerpoint/2010/main" val="13526973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476</TotalTime>
  <Words>2788</Words>
  <Application>Microsoft Office PowerPoint</Application>
  <PresentationFormat>Widescreen</PresentationFormat>
  <Paragraphs>164</Paragraphs>
  <Slides>165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165</vt:i4>
      </vt:variant>
    </vt:vector>
  </HeadingPairs>
  <TitlesOfParts>
    <vt:vector size="172" baseType="lpstr">
      <vt:lpstr>Arial</vt:lpstr>
      <vt:lpstr>TeeFranklin Bd</vt:lpstr>
      <vt:lpstr>TeeFranklin Md</vt:lpstr>
      <vt:lpstr>Trebuchet MS</vt:lpstr>
      <vt:lpstr>Wingdings</vt:lpstr>
      <vt:lpstr>Wingdings 3</vt:lpstr>
      <vt:lpstr>Facet</vt:lpstr>
      <vt:lpstr>GEORGIA MILESTONES REVIEW</vt:lpstr>
      <vt:lpstr>ELA  GA MILESTONES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  GA MILESTONES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GA MILESTONE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STUDIES GA MILESTONES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Fulton County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Lilly, Lauren</dc:creator>
  <cp:lastModifiedBy>Lilly, Lauren</cp:lastModifiedBy>
  <cp:revision>31</cp:revision>
  <dcterms:created xsi:type="dcterms:W3CDTF">2016-03-22T18:31:41Z</dcterms:created>
  <dcterms:modified xsi:type="dcterms:W3CDTF">2016-04-12T11:15:14Z</dcterms:modified>
</cp:coreProperties>
</file>